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9" r:id="rId3"/>
    <p:sldId id="366" r:id="rId4"/>
    <p:sldId id="367" r:id="rId5"/>
    <p:sldId id="368" r:id="rId6"/>
    <p:sldId id="330" r:id="rId7"/>
    <p:sldId id="331" r:id="rId8"/>
    <p:sldId id="332" r:id="rId9"/>
    <p:sldId id="333" r:id="rId10"/>
    <p:sldId id="343" r:id="rId11"/>
    <p:sldId id="345" r:id="rId12"/>
    <p:sldId id="346" r:id="rId13"/>
    <p:sldId id="347" r:id="rId14"/>
    <p:sldId id="334" r:id="rId15"/>
    <p:sldId id="335" r:id="rId16"/>
    <p:sldId id="336" r:id="rId17"/>
    <p:sldId id="262" r:id="rId18"/>
    <p:sldId id="339" r:id="rId19"/>
    <p:sldId id="337" r:id="rId20"/>
    <p:sldId id="338" r:id="rId21"/>
    <p:sldId id="340" r:id="rId22"/>
    <p:sldId id="341" r:id="rId23"/>
    <p:sldId id="342" r:id="rId24"/>
    <p:sldId id="369" r:id="rId25"/>
    <p:sldId id="365" r:id="rId26"/>
    <p:sldId id="260" r:id="rId27"/>
    <p:sldId id="261" r:id="rId28"/>
    <p:sldId id="327" r:id="rId29"/>
    <p:sldId id="325" r:id="rId30"/>
    <p:sldId id="326" r:id="rId31"/>
    <p:sldId id="328" r:id="rId32"/>
    <p:sldId id="295" r:id="rId33"/>
    <p:sldId id="296" r:id="rId34"/>
    <p:sldId id="297" r:id="rId35"/>
    <p:sldId id="298" r:id="rId36"/>
    <p:sldId id="299" r:id="rId37"/>
    <p:sldId id="300" r:id="rId38"/>
    <p:sldId id="301" r:id="rId39"/>
    <p:sldId id="302" r:id="rId40"/>
    <p:sldId id="303" r:id="rId41"/>
    <p:sldId id="304" r:id="rId42"/>
    <p:sldId id="30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DC68B9-A6F4-41F8-86C8-E22F785B87E5}">
          <p14:sldIdLst>
            <p14:sldId id="256"/>
            <p14:sldId id="329"/>
            <p14:sldId id="366"/>
            <p14:sldId id="367"/>
            <p14:sldId id="368"/>
            <p14:sldId id="330"/>
            <p14:sldId id="331"/>
            <p14:sldId id="332"/>
            <p14:sldId id="333"/>
            <p14:sldId id="343"/>
            <p14:sldId id="345"/>
            <p14:sldId id="346"/>
            <p14:sldId id="347"/>
            <p14:sldId id="334"/>
            <p14:sldId id="335"/>
            <p14:sldId id="336"/>
            <p14:sldId id="262"/>
            <p14:sldId id="339"/>
            <p14:sldId id="337"/>
            <p14:sldId id="338"/>
            <p14:sldId id="340"/>
            <p14:sldId id="341"/>
            <p14:sldId id="342"/>
            <p14:sldId id="369"/>
            <p14:sldId id="365"/>
            <p14:sldId id="260"/>
            <p14:sldId id="261"/>
            <p14:sldId id="327"/>
            <p14:sldId id="325"/>
            <p14:sldId id="326"/>
            <p14:sldId id="328"/>
            <p14:sldId id="295"/>
            <p14:sldId id="296"/>
            <p14:sldId id="297"/>
            <p14:sldId id="298"/>
            <p14:sldId id="299"/>
            <p14:sldId id="300"/>
            <p14:sldId id="301"/>
            <p14:sldId id="302"/>
            <p14:sldId id="303"/>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48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3FE359-7266-4F76-9F08-53B88E0629BC}"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1863846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3FE359-7266-4F76-9F08-53B88E0629BC}"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3998177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3FE359-7266-4F76-9F08-53B88E0629BC}"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313477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3FE359-7266-4F76-9F08-53B88E0629BC}"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216866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3FE359-7266-4F76-9F08-53B88E0629BC}" type="datetimeFigureOut">
              <a:rPr lang="en-US" smtClean="0"/>
              <a:t>7/13/2018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1777502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3FE359-7266-4F76-9F08-53B88E0629BC}"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3224676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3FE359-7266-4F76-9F08-53B88E0629BC}" type="datetimeFigureOut">
              <a:rPr lang="en-US" smtClean="0"/>
              <a:t>7/13/2018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30483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3FE359-7266-4F76-9F08-53B88E0629BC}" type="datetimeFigureOut">
              <a:rPr lang="en-US" smtClean="0"/>
              <a:t>7/13/2018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1967999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3FE359-7266-4F76-9F08-53B88E0629BC}" type="datetimeFigureOut">
              <a:rPr lang="en-US" smtClean="0"/>
              <a:t>7/13/2018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4052840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3FE359-7266-4F76-9F08-53B88E0629BC}"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3468574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3FE359-7266-4F76-9F08-53B88E0629BC}" type="datetimeFigureOut">
              <a:rPr lang="en-US" smtClean="0"/>
              <a:t>7/13/2018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50380-E124-4ACF-9C74-FDF242CD2FB9}" type="slidenum">
              <a:rPr lang="en-US" smtClean="0"/>
              <a:t>‹#›</a:t>
            </a:fld>
            <a:endParaRPr lang="en-US"/>
          </a:p>
        </p:txBody>
      </p:sp>
    </p:spTree>
    <p:extLst>
      <p:ext uri="{BB962C8B-B14F-4D97-AF65-F5344CB8AC3E}">
        <p14:creationId xmlns:p14="http://schemas.microsoft.com/office/powerpoint/2010/main" val="25825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FE359-7266-4F76-9F08-53B88E0629BC}" type="datetimeFigureOut">
              <a:rPr lang="en-US" smtClean="0"/>
              <a:t>7/13/2018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50380-E124-4ACF-9C74-FDF242CD2FB9}" type="slidenum">
              <a:rPr lang="en-US" smtClean="0"/>
              <a:t>‹#›</a:t>
            </a:fld>
            <a:endParaRPr lang="en-US"/>
          </a:p>
        </p:txBody>
      </p:sp>
    </p:spTree>
    <p:extLst>
      <p:ext uri="{BB962C8B-B14F-4D97-AF65-F5344CB8AC3E}">
        <p14:creationId xmlns:p14="http://schemas.microsoft.com/office/powerpoint/2010/main" val="3056838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ommons.wikimedia.org/wiki/Special:BookSources/0521855543"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Cluster_(epidemiolog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emf"/><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eagereyes.org/criticism/anscombes-quarte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3114" y="-829244"/>
            <a:ext cx="9144000" cy="2387600"/>
          </a:xfrm>
        </p:spPr>
        <p:txBody>
          <a:bodyPr>
            <a:normAutofit/>
          </a:bodyPr>
          <a:lstStyle/>
          <a:p>
            <a:r>
              <a:rPr lang="en-US" sz="4800" b="1" dirty="0" smtClean="0">
                <a:latin typeface="Arial" panose="020B0604020202020204" pitchFamily="34" charset="0"/>
                <a:cs typeface="Arial" panose="020B0604020202020204" pitchFamily="34" charset="0"/>
              </a:rPr>
              <a:t>Data Visualization</a:t>
            </a:r>
            <a:endParaRPr lang="en-US" sz="4800" dirty="0">
              <a:latin typeface="Arial" panose="020B0604020202020204" pitchFamily="34" charset="0"/>
              <a:cs typeface="Arial" panose="020B0604020202020204" pitchFamily="34" charset="0"/>
            </a:endParaRPr>
          </a:p>
        </p:txBody>
      </p:sp>
      <p:pic>
        <p:nvPicPr>
          <p:cNvPr id="6" name="Picture 2" descr="D:\Download\ppt design\MU dl\mu_jp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062" y="192037"/>
            <a:ext cx="1444239" cy="14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9678" y="266778"/>
            <a:ext cx="3282579"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p:cNvSpPr>
            <a:spLocks noGrp="1"/>
          </p:cNvSpPr>
          <p:nvPr>
            <p:ph type="subTitle" idx="1"/>
          </p:nvPr>
        </p:nvSpPr>
        <p:spPr>
          <a:xfrm>
            <a:off x="1513114" y="5459126"/>
            <a:ext cx="9144000" cy="1655762"/>
          </a:xfrm>
        </p:spPr>
        <p:txBody>
          <a:bodyPr>
            <a:normAutofit/>
          </a:bodyPr>
          <a:lstStyle/>
          <a:p>
            <a:r>
              <a:rPr lang="en-US" sz="2000" dirty="0"/>
              <a:t>Asst. Prof. Dr</a:t>
            </a:r>
            <a:r>
              <a:rPr lang="en-US" sz="2000" dirty="0" smtClean="0"/>
              <a:t>. </a:t>
            </a:r>
            <a:r>
              <a:rPr lang="en-US" sz="2000" dirty="0" err="1" smtClean="0"/>
              <a:t>Watshara</a:t>
            </a:r>
            <a:r>
              <a:rPr lang="en-US" sz="2000" dirty="0" smtClean="0"/>
              <a:t> </a:t>
            </a:r>
            <a:r>
              <a:rPr lang="en-US" sz="2000" dirty="0" err="1" smtClean="0"/>
              <a:t>Shoombuatong</a:t>
            </a:r>
            <a:endParaRPr lang="en-US" sz="2000" dirty="0" smtClean="0"/>
          </a:p>
          <a:p>
            <a:pPr fontAlgn="base"/>
            <a:r>
              <a:rPr lang="en-US" sz="2000" dirty="0"/>
              <a:t>Center of Data Mining and Biomedical </a:t>
            </a:r>
            <a:r>
              <a:rPr lang="en-US" sz="2000" dirty="0" smtClean="0"/>
              <a:t>Informatics</a:t>
            </a:r>
            <a:endParaRPr lang="th-TH" sz="2000" dirty="0" smtClean="0"/>
          </a:p>
          <a:p>
            <a:pPr fontAlgn="base"/>
            <a:r>
              <a:rPr lang="en-US" sz="2000" dirty="0" smtClean="0"/>
              <a:t>watshara.sho@mahidol.ac.th</a:t>
            </a:r>
            <a:endParaRPr lang="en-US" sz="2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2131" y="1632037"/>
            <a:ext cx="7185965" cy="3600000"/>
          </a:xfrm>
          <a:prstGeom prst="rect">
            <a:avLst/>
          </a:prstGeom>
        </p:spPr>
      </p:pic>
    </p:spTree>
    <p:extLst>
      <p:ext uri="{BB962C8B-B14F-4D97-AF65-F5344CB8AC3E}">
        <p14:creationId xmlns:p14="http://schemas.microsoft.com/office/powerpoint/2010/main" val="28823464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to learn Data Science?</a:t>
            </a:r>
          </a:p>
        </p:txBody>
      </p:sp>
      <p:sp>
        <p:nvSpPr>
          <p:cNvPr id="3" name="Content Placeholder 2"/>
          <p:cNvSpPr>
            <a:spLocks noGrp="1"/>
          </p:cNvSpPr>
          <p:nvPr>
            <p:ph idx="1"/>
          </p:nvPr>
        </p:nvSpPr>
        <p:spPr/>
        <p:txBody>
          <a:bodyPr>
            <a:normAutofit/>
          </a:bodyPr>
          <a:lstStyle/>
          <a:p>
            <a:r>
              <a:rPr lang="en-US" dirty="0" smtClean="0"/>
              <a:t>The </a:t>
            </a:r>
            <a:r>
              <a:rPr lang="en-US" dirty="0"/>
              <a:t>Internet has an Incredible easy way to gather any kind of </a:t>
            </a:r>
            <a:r>
              <a:rPr lang="en-US" dirty="0" smtClean="0"/>
              <a:t>information.</a:t>
            </a:r>
          </a:p>
          <a:p>
            <a:r>
              <a:rPr lang="en-US" dirty="0" smtClean="0"/>
              <a:t>Even </a:t>
            </a:r>
            <a:r>
              <a:rPr lang="en-US" dirty="0"/>
              <a:t>you can get an idea about how to design your own flight :) Yes, we can get whatever we want. </a:t>
            </a:r>
            <a:endParaRPr lang="en-US" dirty="0" smtClean="0"/>
          </a:p>
          <a:p>
            <a:r>
              <a:rPr lang="en-US" dirty="0" smtClean="0"/>
              <a:t>But </a:t>
            </a:r>
            <a:r>
              <a:rPr lang="en-US" dirty="0"/>
              <a:t>the subject is how we are going to use these data efficiently</a:t>
            </a:r>
            <a:r>
              <a:rPr lang="en-US" dirty="0" smtClean="0"/>
              <a:t>?</a:t>
            </a:r>
            <a:endParaRPr lang="en-US" dirty="0"/>
          </a:p>
        </p:txBody>
      </p:sp>
    </p:spTree>
    <p:extLst>
      <p:ext uri="{BB962C8B-B14F-4D97-AF65-F5344CB8AC3E}">
        <p14:creationId xmlns:p14="http://schemas.microsoft.com/office/powerpoint/2010/main" val="1133392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to learn Data Science?</a:t>
            </a:r>
          </a:p>
        </p:txBody>
      </p:sp>
      <p:sp>
        <p:nvSpPr>
          <p:cNvPr id="3" name="Content Placeholder 2"/>
          <p:cNvSpPr>
            <a:spLocks noGrp="1"/>
          </p:cNvSpPr>
          <p:nvPr>
            <p:ph idx="1"/>
          </p:nvPr>
        </p:nvSpPr>
        <p:spPr/>
        <p:txBody>
          <a:bodyPr>
            <a:normAutofit/>
          </a:bodyPr>
          <a:lstStyle/>
          <a:p>
            <a:r>
              <a:rPr lang="en-US" dirty="0" smtClean="0"/>
              <a:t>If </a:t>
            </a:r>
            <a:r>
              <a:rPr lang="en-US" dirty="0"/>
              <a:t>we want to succeed, we must be adopted and updated to the latest trends and technologies. </a:t>
            </a:r>
            <a:endParaRPr lang="en-US" dirty="0" smtClean="0"/>
          </a:p>
          <a:p>
            <a:r>
              <a:rPr lang="en-US" dirty="0" smtClean="0"/>
              <a:t>In </a:t>
            </a:r>
            <a:r>
              <a:rPr lang="en-US" dirty="0"/>
              <a:t>Today’s world, everything depends on the data, from Tea shop to Multi-National companies relying upon their data. </a:t>
            </a:r>
            <a:endParaRPr lang="en-US" dirty="0" smtClean="0"/>
          </a:p>
          <a:p>
            <a:r>
              <a:rPr lang="en-US" dirty="0" smtClean="0"/>
              <a:t>Now </a:t>
            </a:r>
            <a:r>
              <a:rPr lang="en-US" dirty="0"/>
              <a:t>we understand that Data is very essential, so we have to start analyzing. </a:t>
            </a:r>
            <a:endParaRPr lang="en-US" dirty="0" smtClean="0"/>
          </a:p>
          <a:p>
            <a:r>
              <a:rPr lang="en-US" dirty="0" smtClean="0"/>
              <a:t>The </a:t>
            </a:r>
            <a:r>
              <a:rPr lang="en-US" dirty="0"/>
              <a:t>major role of Data Scientist is to analyze their company’s data and determines good tactics for their company future according to the current situation of the market. Sounds good</a:t>
            </a:r>
            <a:r>
              <a:rPr lang="en-US" dirty="0" smtClean="0"/>
              <a:t>?</a:t>
            </a:r>
            <a:endParaRPr lang="en-US" dirty="0"/>
          </a:p>
        </p:txBody>
      </p:sp>
    </p:spTree>
    <p:extLst>
      <p:ext uri="{BB962C8B-B14F-4D97-AF65-F5344CB8AC3E}">
        <p14:creationId xmlns:p14="http://schemas.microsoft.com/office/powerpoint/2010/main" val="3863678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to learn Data Science?</a:t>
            </a:r>
          </a:p>
        </p:txBody>
      </p:sp>
      <p:sp>
        <p:nvSpPr>
          <p:cNvPr id="3" name="Content Placeholder 2"/>
          <p:cNvSpPr>
            <a:spLocks noGrp="1"/>
          </p:cNvSpPr>
          <p:nvPr>
            <p:ph idx="1"/>
          </p:nvPr>
        </p:nvSpPr>
        <p:spPr/>
        <p:txBody>
          <a:bodyPr>
            <a:normAutofit/>
          </a:bodyPr>
          <a:lstStyle/>
          <a:p>
            <a:r>
              <a:rPr lang="en-US" dirty="0" smtClean="0"/>
              <a:t>Data </a:t>
            </a:r>
            <a:r>
              <a:rPr lang="en-US" dirty="0"/>
              <a:t>analytics is the heartbeat of all top organizations</a:t>
            </a:r>
          </a:p>
          <a:p>
            <a:r>
              <a:rPr lang="en-US" dirty="0"/>
              <a:t>Data Science is everywhere</a:t>
            </a:r>
          </a:p>
          <a:p>
            <a:r>
              <a:rPr lang="en-US" dirty="0"/>
              <a:t>You become Decision-Making person</a:t>
            </a:r>
          </a:p>
          <a:p>
            <a:r>
              <a:rPr lang="en-US" dirty="0"/>
              <a:t>Data Science is rapidly increasing than expected</a:t>
            </a:r>
          </a:p>
          <a:p>
            <a:r>
              <a:rPr lang="en-US" dirty="0"/>
              <a:t>Offering new revenue strategies</a:t>
            </a:r>
          </a:p>
        </p:txBody>
      </p:sp>
    </p:spTree>
    <p:extLst>
      <p:ext uri="{BB962C8B-B14F-4D97-AF65-F5344CB8AC3E}">
        <p14:creationId xmlns:p14="http://schemas.microsoft.com/office/powerpoint/2010/main" val="631945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50861" y="365125"/>
            <a:ext cx="5890278" cy="6120000"/>
          </a:xfrm>
        </p:spPr>
      </p:pic>
    </p:spTree>
    <p:extLst>
      <p:ext uri="{BB962C8B-B14F-4D97-AF65-F5344CB8AC3E}">
        <p14:creationId xmlns:p14="http://schemas.microsoft.com/office/powerpoint/2010/main" val="2820510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6600" b="1" dirty="0" smtClean="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rPr>
              <a:t>Welcome to</a:t>
            </a:r>
            <a:r>
              <a:rPr lang="en-US" sz="6600" b="1" dirty="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rPr>
              <a:t> </a:t>
            </a:r>
            <a:r>
              <a:rPr lang="en-US" sz="6600" b="1" dirty="0" smtClean="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rPr>
              <a:t>Today’s</a:t>
            </a:r>
            <a:r>
              <a:rPr lang="en-US" sz="6600" b="1" dirty="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rPr>
              <a:t> </a:t>
            </a:r>
            <a:r>
              <a:rPr lang="en-US" sz="6600" b="1" dirty="0" smtClean="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rPr>
              <a:t>Data</a:t>
            </a:r>
            <a:r>
              <a:rPr lang="en-US" sz="6600" b="1" dirty="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rPr>
              <a:t> </a:t>
            </a:r>
            <a:r>
              <a:rPr lang="en-US" sz="6600" b="1" dirty="0" smtClean="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rPr>
              <a:t>Visualization</a:t>
            </a:r>
            <a:r>
              <a:rPr lang="en-US" sz="6600" b="1" dirty="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rPr>
              <a:t> </a:t>
            </a:r>
            <a:r>
              <a:rPr lang="en-US" sz="6600" b="1" dirty="0" smtClean="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rPr>
              <a:t>Museum</a:t>
            </a:r>
            <a:endParaRPr lang="en-US" sz="6600" b="1" dirty="0">
              <a:ln w="12700">
                <a:solidFill>
                  <a:schemeClr val="tx2">
                    <a:lumMod val="75000"/>
                  </a:schemeClr>
                </a:solidFill>
                <a:prstDash val="solid"/>
              </a:ln>
              <a:solidFill>
                <a:schemeClr val="accent2">
                  <a:lumMod val="75000"/>
                </a:schemeClr>
              </a:solidFill>
              <a:effectLst>
                <a:outerShdw dist="38100" dir="2640000" algn="bl" rotWithShape="0">
                  <a:schemeClr val="tx2">
                    <a:lumMod val="75000"/>
                  </a:schemeClr>
                </a:outerShdw>
              </a:effectLst>
            </a:endParaRPr>
          </a:p>
        </p:txBody>
      </p:sp>
      <p:pic>
        <p:nvPicPr>
          <p:cNvPr id="4" name="Picture 3"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5187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600 B.C.: City</a:t>
            </a:r>
            <a:r>
              <a:rPr lang="en-US" b="1" dirty="0"/>
              <a:t> </a:t>
            </a:r>
            <a:r>
              <a:rPr lang="en-US" b="1" dirty="0" smtClean="0"/>
              <a:t>of</a:t>
            </a:r>
            <a:r>
              <a:rPr lang="en-US" b="1" dirty="0"/>
              <a:t> </a:t>
            </a:r>
            <a:r>
              <a:rPr lang="en-US" b="1" dirty="0" smtClean="0"/>
              <a:t>Babylon</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63249" y="1825625"/>
            <a:ext cx="3999036" cy="4320000"/>
          </a:xfrm>
          <a:prstGeom prst="rect">
            <a:avLst/>
          </a:prstGeom>
        </p:spPr>
      </p:pic>
      <p:pic>
        <p:nvPicPr>
          <p:cNvPr id="5" name="Picture 3"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08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p:txBody>
          <a:bodyPr>
            <a:normAutofit/>
          </a:bodyPr>
          <a:lstStyle/>
          <a:p>
            <a:r>
              <a:rPr lang="en-US" b="1" dirty="0" smtClean="0"/>
              <a:t>950 </a:t>
            </a:r>
            <a:r>
              <a:rPr lang="en-US" b="1" dirty="0"/>
              <a:t>A</a:t>
            </a:r>
            <a:r>
              <a:rPr lang="en-US" b="1" dirty="0" smtClean="0"/>
              <a:t>.C.: How planets move</a:t>
            </a:r>
            <a:endParaRPr lang="en-US" b="1" dirty="0"/>
          </a:p>
        </p:txBody>
      </p:sp>
      <p:pic>
        <p:nvPicPr>
          <p:cNvPr id="5" name="Picture 4"/>
          <p:cNvPicPr>
            <a:picLocks noChangeAspect="1"/>
          </p:cNvPicPr>
          <p:nvPr/>
        </p:nvPicPr>
        <p:blipFill>
          <a:blip r:embed="rId2"/>
          <a:stretch>
            <a:fillRect/>
          </a:stretch>
        </p:blipFill>
        <p:spPr>
          <a:xfrm>
            <a:off x="1165649" y="1529466"/>
            <a:ext cx="9365401" cy="5328534"/>
          </a:xfrm>
          <a:prstGeom prst="rect">
            <a:avLst/>
          </a:prstGeom>
        </p:spPr>
      </p:pic>
      <p:pic>
        <p:nvPicPr>
          <p:cNvPr id="6" name="Picture 3"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46878"/>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626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1785…William </a:t>
            </a:r>
            <a:r>
              <a:rPr lang="en-US" b="1" dirty="0" err="1"/>
              <a:t>Playfair</a:t>
            </a:r>
            <a:endParaRPr lang="en-US" b="1" dirty="0"/>
          </a:p>
        </p:txBody>
      </p:sp>
      <p:sp>
        <p:nvSpPr>
          <p:cNvPr id="3" name="Content Placeholder 2"/>
          <p:cNvSpPr>
            <a:spLocks noGrp="1"/>
          </p:cNvSpPr>
          <p:nvPr>
            <p:ph idx="1"/>
          </p:nvPr>
        </p:nvSpPr>
        <p:spPr/>
        <p:txBody>
          <a:bodyPr/>
          <a:lstStyle/>
          <a:p>
            <a:pPr marL="0" indent="0">
              <a:buNone/>
            </a:pPr>
            <a:r>
              <a:rPr lang="en-US" dirty="0"/>
              <a:t>William </a:t>
            </a:r>
            <a:r>
              <a:rPr lang="en-US" dirty="0" err="1"/>
              <a:t>Playfair</a:t>
            </a:r>
            <a:r>
              <a:rPr lang="en-US" dirty="0"/>
              <a:t> (22 September 1759 – 11 February 1823) was a Scottish engineer and political economist, the founder of graphical methods of statistics</a:t>
            </a:r>
            <a:r>
              <a:rPr lang="en-US" dirty="0" smtClean="0"/>
              <a:t>.</a:t>
            </a:r>
            <a:r>
              <a:rPr lang="en-US" dirty="0"/>
              <a:t> He invented several types of diagrams: </a:t>
            </a:r>
            <a:r>
              <a:rPr lang="en-US" u="sng" dirty="0"/>
              <a:t>in 1786 </a:t>
            </a:r>
            <a:r>
              <a:rPr lang="en-US" dirty="0"/>
              <a:t>the line, area and bar chart of economic data, and </a:t>
            </a:r>
            <a:r>
              <a:rPr lang="en-US" u="sng" dirty="0"/>
              <a:t>in 1801 </a:t>
            </a:r>
            <a:r>
              <a:rPr lang="en-US" dirty="0"/>
              <a:t>the pie chart and circle graph, used to show part-whole relations</a:t>
            </a:r>
            <a:r>
              <a:rPr lang="en-US" dirty="0" smtClean="0"/>
              <a:t>.</a:t>
            </a:r>
            <a:endParaRPr lang="en-US" dirty="0"/>
          </a:p>
        </p:txBody>
      </p:sp>
      <p:sp>
        <p:nvSpPr>
          <p:cNvPr id="4" name="TextBox 3"/>
          <p:cNvSpPr txBox="1"/>
          <p:nvPr/>
        </p:nvSpPr>
        <p:spPr>
          <a:xfrm>
            <a:off x="0" y="6353900"/>
            <a:ext cx="8963544" cy="461665"/>
          </a:xfrm>
          <a:prstGeom prst="rect">
            <a:avLst/>
          </a:prstGeom>
          <a:noFill/>
        </p:spPr>
        <p:txBody>
          <a:bodyPr wrap="none" rtlCol="0">
            <a:spAutoFit/>
          </a:bodyPr>
          <a:lstStyle/>
          <a:p>
            <a:r>
              <a:rPr lang="en-US" sz="1200" dirty="0"/>
              <a:t>Paul J. </a:t>
            </a:r>
            <a:r>
              <a:rPr lang="en-US" sz="1200" dirty="0" err="1"/>
              <a:t>FitzPatrick</a:t>
            </a:r>
            <a:r>
              <a:rPr lang="en-US" sz="1200" dirty="0"/>
              <a:t> (1960). "Leading British Statisticians of the Nineteenth Century". In: </a:t>
            </a:r>
            <a:r>
              <a:rPr lang="en-US" sz="1200" i="1" dirty="0"/>
              <a:t>Journal of the American Statistical Association</a:t>
            </a:r>
            <a:r>
              <a:rPr lang="en-US" sz="1200" dirty="0"/>
              <a:t>, Vol. 55, </a:t>
            </a:r>
            <a:endParaRPr lang="en-US" sz="1200" dirty="0" smtClean="0"/>
          </a:p>
          <a:p>
            <a:r>
              <a:rPr lang="en-US" sz="1200" dirty="0" smtClean="0"/>
              <a:t>No</a:t>
            </a:r>
            <a:r>
              <a:rPr lang="en-US" sz="1200" dirty="0"/>
              <a:t>. 289 (Mar. 1960), pp. 38–70.</a:t>
            </a:r>
          </a:p>
        </p:txBody>
      </p:sp>
      <p:pic>
        <p:nvPicPr>
          <p:cNvPr id="6" name="Picture 5"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30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1785…William </a:t>
            </a:r>
            <a:r>
              <a:rPr lang="en-US" b="1" dirty="0" err="1"/>
              <a:t>Playfair</a:t>
            </a:r>
            <a:endParaRPr lang="en-US" b="1" dirty="0"/>
          </a:p>
        </p:txBody>
      </p:sp>
      <p:sp>
        <p:nvSpPr>
          <p:cNvPr id="4" name="TextBox 3"/>
          <p:cNvSpPr txBox="1"/>
          <p:nvPr/>
        </p:nvSpPr>
        <p:spPr>
          <a:xfrm>
            <a:off x="0" y="6353900"/>
            <a:ext cx="7394460" cy="461665"/>
          </a:xfrm>
          <a:prstGeom prst="rect">
            <a:avLst/>
          </a:prstGeom>
          <a:noFill/>
        </p:spPr>
        <p:txBody>
          <a:bodyPr wrap="none" rtlCol="0">
            <a:spAutoFit/>
          </a:bodyPr>
          <a:lstStyle/>
          <a:p>
            <a:r>
              <a:rPr lang="en-US" sz="1200" dirty="0"/>
              <a:t>William </a:t>
            </a:r>
            <a:r>
              <a:rPr lang="en-US" sz="1200" dirty="0" err="1"/>
              <a:t>Playfair</a:t>
            </a:r>
            <a:r>
              <a:rPr lang="en-US" sz="1200" dirty="0"/>
              <a:t> (1759–1823) - Scanned from the book "The Commercial and Political Atlas and Statistical Breviary", </a:t>
            </a:r>
            <a:endParaRPr lang="th-TH" sz="1200" dirty="0" smtClean="0"/>
          </a:p>
          <a:p>
            <a:r>
              <a:rPr lang="en-US" sz="1200" dirty="0" smtClean="0"/>
              <a:t>Cambridge </a:t>
            </a:r>
            <a:r>
              <a:rPr lang="en-US" sz="1200" dirty="0"/>
              <a:t>University Press 2005. </a:t>
            </a:r>
            <a:r>
              <a:rPr lang="en-US" sz="1200" dirty="0">
                <a:hlinkClick r:id="rId2"/>
              </a:rPr>
              <a:t>ISBN 0-521-85554-3</a:t>
            </a:r>
            <a:r>
              <a:rPr lang="en-US" sz="1200" dirty="0"/>
              <a:t>.</a:t>
            </a:r>
          </a:p>
        </p:txBody>
      </p:sp>
      <p:pic>
        <p:nvPicPr>
          <p:cNvPr id="6" name="Picture 5"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24421" y="1818000"/>
            <a:ext cx="3740259" cy="4320000"/>
          </a:xfrm>
        </p:spPr>
      </p:pic>
      <p:sp>
        <p:nvSpPr>
          <p:cNvPr id="7" name="Rectangle 6"/>
          <p:cNvSpPr/>
          <p:nvPr/>
        </p:nvSpPr>
        <p:spPr>
          <a:xfrm>
            <a:off x="4883388" y="1966608"/>
            <a:ext cx="6981826" cy="923330"/>
          </a:xfrm>
          <a:prstGeom prst="rect">
            <a:avLst/>
          </a:prstGeom>
        </p:spPr>
        <p:txBody>
          <a:bodyPr wrap="square">
            <a:spAutoFit/>
          </a:bodyPr>
          <a:lstStyle/>
          <a:p>
            <a:r>
              <a:rPr lang="en-US" dirty="0">
                <a:latin typeface="Arial" panose="020B0604020202020204" pitchFamily="34" charset="0"/>
              </a:rPr>
              <a:t>Pie chart from </a:t>
            </a:r>
            <a:r>
              <a:rPr lang="en-US" dirty="0" err="1">
                <a:latin typeface="Arial" panose="020B0604020202020204" pitchFamily="34" charset="0"/>
              </a:rPr>
              <a:t>Playfair's</a:t>
            </a:r>
            <a:r>
              <a:rPr lang="en-US" dirty="0">
                <a:latin typeface="Arial" panose="020B0604020202020204" pitchFamily="34" charset="0"/>
              </a:rPr>
              <a:t> </a:t>
            </a:r>
            <a:r>
              <a:rPr lang="en-US" i="1" dirty="0">
                <a:latin typeface="Arial" panose="020B0604020202020204" pitchFamily="34" charset="0"/>
              </a:rPr>
              <a:t>Statistical Breviary</a:t>
            </a:r>
            <a:r>
              <a:rPr lang="en-US" dirty="0">
                <a:latin typeface="Arial" panose="020B0604020202020204" pitchFamily="34" charset="0"/>
              </a:rPr>
              <a:t> (1801), showing the proportions of the Turkish Empire located in Asia, Europe and Africa before 1789</a:t>
            </a:r>
            <a:endParaRPr lang="en-US" dirty="0"/>
          </a:p>
        </p:txBody>
      </p:sp>
    </p:spTree>
    <p:extLst>
      <p:ext uri="{BB962C8B-B14F-4D97-AF65-F5344CB8AC3E}">
        <p14:creationId xmlns:p14="http://schemas.microsoft.com/office/powerpoint/2010/main" val="6590737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1854…Broad </a:t>
            </a:r>
            <a:r>
              <a:rPr lang="en-US" dirty="0"/>
              <a:t>Street cholera </a:t>
            </a:r>
            <a:r>
              <a:rPr lang="en-US" dirty="0" smtClean="0"/>
              <a:t>outbreak</a:t>
            </a:r>
            <a:endParaRPr lang="en-US" dirty="0"/>
          </a:p>
        </p:txBody>
      </p:sp>
      <p:sp>
        <p:nvSpPr>
          <p:cNvPr id="3" name="Content Placeholder 2"/>
          <p:cNvSpPr>
            <a:spLocks noGrp="1"/>
          </p:cNvSpPr>
          <p:nvPr>
            <p:ph idx="1"/>
          </p:nvPr>
        </p:nvSpPr>
        <p:spPr/>
        <p:txBody>
          <a:bodyPr/>
          <a:lstStyle/>
          <a:p>
            <a:endParaRPr lang="en-US"/>
          </a:p>
        </p:txBody>
      </p:sp>
      <p:pic>
        <p:nvPicPr>
          <p:cNvPr id="4" name="Picture 3"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007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021" y="1221944"/>
            <a:ext cx="8367957" cy="4351338"/>
          </a:xfrm>
        </p:spPr>
      </p:pic>
      <p:pic>
        <p:nvPicPr>
          <p:cNvPr id="4" name="Picture 3"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54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06" y="365125"/>
            <a:ext cx="5018135" cy="4680000"/>
          </a:xfrm>
        </p:spPr>
      </p:pic>
      <p:pic>
        <p:nvPicPr>
          <p:cNvPr id="6" name="Picture 5"/>
          <p:cNvPicPr>
            <a:picLocks noChangeAspect="1"/>
          </p:cNvPicPr>
          <p:nvPr/>
        </p:nvPicPr>
        <p:blipFill>
          <a:blip r:embed="rId3"/>
          <a:stretch>
            <a:fillRect/>
          </a:stretch>
        </p:blipFill>
        <p:spPr>
          <a:xfrm>
            <a:off x="5636625" y="460375"/>
            <a:ext cx="5783850" cy="3960000"/>
          </a:xfrm>
          <a:prstGeom prst="rect">
            <a:avLst/>
          </a:prstGeom>
          <a:ln w="38100">
            <a:solidFill>
              <a:srgbClr val="FF0000"/>
            </a:solidFill>
          </a:ln>
        </p:spPr>
      </p:pic>
      <p:sp>
        <p:nvSpPr>
          <p:cNvPr id="7" name="Oval 6"/>
          <p:cNvSpPr/>
          <p:nvPr/>
        </p:nvSpPr>
        <p:spPr>
          <a:xfrm>
            <a:off x="2000250" y="1905000"/>
            <a:ext cx="1952625" cy="14954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3638550" y="365125"/>
            <a:ext cx="1943100" cy="161607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5"/>
          </p:cNvCxnSpPr>
          <p:nvPr/>
        </p:nvCxnSpPr>
        <p:spPr>
          <a:xfrm>
            <a:off x="3666920" y="3181425"/>
            <a:ext cx="1903030" cy="123895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14324" y="5263412"/>
            <a:ext cx="11610975" cy="923330"/>
          </a:xfrm>
          <a:prstGeom prst="rect">
            <a:avLst/>
          </a:prstGeom>
        </p:spPr>
        <p:txBody>
          <a:bodyPr wrap="square">
            <a:spAutoFit/>
          </a:bodyPr>
          <a:lstStyle/>
          <a:p>
            <a:r>
              <a:rPr lang="en-US" dirty="0">
                <a:solidFill>
                  <a:srgbClr val="222222"/>
                </a:solidFill>
                <a:latin typeface="Arial" panose="020B0604020202020204" pitchFamily="34" charset="0"/>
              </a:rPr>
              <a:t>Original map by John Snow showing the </a:t>
            </a:r>
            <a:r>
              <a:rPr lang="en-US" dirty="0">
                <a:solidFill>
                  <a:srgbClr val="0B0080"/>
                </a:solidFill>
                <a:latin typeface="Arial" panose="020B0604020202020204" pitchFamily="34" charset="0"/>
                <a:hlinkClick r:id="rId4" tooltip="Cluster (epidemiology)"/>
              </a:rPr>
              <a:t>clusters</a:t>
            </a:r>
            <a:r>
              <a:rPr lang="en-US" dirty="0">
                <a:solidFill>
                  <a:srgbClr val="222222"/>
                </a:solidFill>
                <a:latin typeface="Arial" panose="020B0604020202020204" pitchFamily="34" charset="0"/>
              </a:rPr>
              <a:t> of cholera cases (indicated by stacked rectangles) in the London epidemic of 1854. The contaminated pump is located at the intersection of Broad Street and Cambridge Street (now Lexington Street), running into Little Windmill Street.</a:t>
            </a:r>
            <a:endParaRPr lang="en-US" dirty="0"/>
          </a:p>
        </p:txBody>
      </p:sp>
      <p:pic>
        <p:nvPicPr>
          <p:cNvPr id="10" name="Picture 3" descr="D:\Download\ppt design\MU dl\MTMU logo 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036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day: Cluster analysis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708474" y="1458000"/>
            <a:ext cx="5773515" cy="5400000"/>
          </a:xfrm>
          <a:prstGeom prst="rect">
            <a:avLst/>
          </a:prstGeom>
        </p:spPr>
      </p:pic>
      <p:pic>
        <p:nvPicPr>
          <p:cNvPr id="6" name="Picture 3"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541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74273" y="1825625"/>
            <a:ext cx="7700952" cy="4320000"/>
          </a:xfrm>
          <a:prstGeom prst="rect">
            <a:avLst/>
          </a:prstGeom>
        </p:spPr>
      </p:pic>
      <p:sp>
        <p:nvSpPr>
          <p:cNvPr id="5" name="Title 1"/>
          <p:cNvSpPr>
            <a:spLocks noGrp="1"/>
          </p:cNvSpPr>
          <p:nvPr>
            <p:ph type="title"/>
          </p:nvPr>
        </p:nvSpPr>
        <p:spPr/>
        <p:txBody>
          <a:bodyPr/>
          <a:lstStyle/>
          <a:p>
            <a:r>
              <a:rPr lang="en-US" dirty="0" smtClean="0"/>
              <a:t>Modern day: </a:t>
            </a:r>
            <a:r>
              <a:rPr lang="en-US" dirty="0" err="1" smtClean="0"/>
              <a:t>Infographics</a:t>
            </a:r>
            <a:endParaRPr lang="en-US" dirty="0"/>
          </a:p>
        </p:txBody>
      </p:sp>
      <p:pic>
        <p:nvPicPr>
          <p:cNvPr id="6" name="Picture 3"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1426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966" y="1910555"/>
            <a:ext cx="8884067" cy="4680000"/>
          </a:xfrm>
        </p:spPr>
      </p:pic>
      <p:sp>
        <p:nvSpPr>
          <p:cNvPr id="5" name="Title 1"/>
          <p:cNvSpPr>
            <a:spLocks noGrp="1"/>
          </p:cNvSpPr>
          <p:nvPr>
            <p:ph type="title"/>
          </p:nvPr>
        </p:nvSpPr>
        <p:spPr/>
        <p:txBody>
          <a:bodyPr/>
          <a:lstStyle/>
          <a:p>
            <a:r>
              <a:rPr lang="en-US" dirty="0" smtClean="0"/>
              <a:t>Modern day: Animation with 3D.JS</a:t>
            </a:r>
            <a:endParaRPr lang="en-US" dirty="0"/>
          </a:p>
        </p:txBody>
      </p:sp>
    </p:spTree>
    <p:extLst>
      <p:ext uri="{BB962C8B-B14F-4D97-AF65-F5344CB8AC3E}">
        <p14:creationId xmlns:p14="http://schemas.microsoft.com/office/powerpoint/2010/main" val="349876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40759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3114" y="830689"/>
            <a:ext cx="9144000" cy="936919"/>
          </a:xfrm>
        </p:spPr>
        <p:txBody>
          <a:bodyPr>
            <a:normAutofit/>
          </a:bodyPr>
          <a:lstStyle/>
          <a:p>
            <a:r>
              <a:rPr lang="en-US" sz="4800" b="1" dirty="0">
                <a:latin typeface="Arial" panose="020B0604020202020204" pitchFamily="34" charset="0"/>
                <a:cs typeface="Arial" panose="020B0604020202020204" pitchFamily="34" charset="0"/>
              </a:rPr>
              <a:t>Basic </a:t>
            </a:r>
            <a:r>
              <a:rPr lang="en-US" sz="4800" b="1" dirty="0" smtClean="0">
                <a:latin typeface="Arial" panose="020B0604020202020204" pitchFamily="34" charset="0"/>
                <a:cs typeface="Arial" panose="020B0604020202020204" pitchFamily="34" charset="0"/>
              </a:rPr>
              <a:t>R Programming</a:t>
            </a:r>
            <a:endParaRPr lang="en-US" sz="4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609808" y="2397669"/>
            <a:ext cx="4950612" cy="2160000"/>
          </a:xfrm>
          <a:prstGeom prst="rect">
            <a:avLst/>
          </a:prstGeom>
        </p:spPr>
      </p:pic>
      <p:pic>
        <p:nvPicPr>
          <p:cNvPr id="6" name="Picture 2" descr="D:\Download\ppt design\MU dl\mu_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062" y="192037"/>
            <a:ext cx="1444239" cy="14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Download\ppt design\MU dl\MTMU logo 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9678" y="266778"/>
            <a:ext cx="3282579"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p:cNvSpPr>
            <a:spLocks noGrp="1"/>
          </p:cNvSpPr>
          <p:nvPr>
            <p:ph type="subTitle" idx="1"/>
          </p:nvPr>
        </p:nvSpPr>
        <p:spPr>
          <a:xfrm>
            <a:off x="1513114" y="4828812"/>
            <a:ext cx="9144000" cy="1655762"/>
          </a:xfrm>
        </p:spPr>
        <p:txBody>
          <a:bodyPr>
            <a:normAutofit/>
          </a:bodyPr>
          <a:lstStyle/>
          <a:p>
            <a:r>
              <a:rPr lang="en-US" sz="2000" dirty="0"/>
              <a:t>Asst. Prof. Dr</a:t>
            </a:r>
            <a:r>
              <a:rPr lang="en-US" sz="2000" dirty="0" smtClean="0"/>
              <a:t>. </a:t>
            </a:r>
            <a:r>
              <a:rPr lang="en-US" sz="2000" dirty="0" err="1" smtClean="0"/>
              <a:t>Watshara</a:t>
            </a:r>
            <a:r>
              <a:rPr lang="en-US" sz="2000" dirty="0" smtClean="0"/>
              <a:t> </a:t>
            </a:r>
            <a:r>
              <a:rPr lang="en-US" sz="2000" dirty="0" err="1" smtClean="0"/>
              <a:t>Shoombuatong</a:t>
            </a:r>
            <a:endParaRPr lang="en-US" sz="2000" dirty="0" smtClean="0"/>
          </a:p>
          <a:p>
            <a:pPr fontAlgn="base"/>
            <a:r>
              <a:rPr lang="en-US" sz="2000" dirty="0"/>
              <a:t>Center of Data Mining and Biomedical </a:t>
            </a:r>
            <a:r>
              <a:rPr lang="en-US" sz="2000" dirty="0" smtClean="0"/>
              <a:t>Informatics</a:t>
            </a:r>
            <a:endParaRPr lang="th-TH" sz="2000" dirty="0" smtClean="0"/>
          </a:p>
          <a:p>
            <a:pPr fontAlgn="base"/>
            <a:r>
              <a:rPr lang="en-US" sz="2000" dirty="0" smtClean="0"/>
              <a:t>watshara.sho@mahidol.ac.th</a:t>
            </a:r>
            <a:endParaRPr lang="en-US" sz="2000" dirty="0"/>
          </a:p>
        </p:txBody>
      </p:sp>
    </p:spTree>
    <p:extLst>
      <p:ext uri="{BB962C8B-B14F-4D97-AF65-F5344CB8AC3E}">
        <p14:creationId xmlns:p14="http://schemas.microsoft.com/office/powerpoint/2010/main" val="567372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361" y="723900"/>
            <a:ext cx="7924186" cy="4320000"/>
          </a:xfrm>
          <a:prstGeom prst="rect">
            <a:avLst/>
          </a:prstGeom>
        </p:spPr>
      </p:pic>
    </p:spTree>
    <p:extLst>
      <p:ext uri="{BB962C8B-B14F-4D97-AF65-F5344CB8AC3E}">
        <p14:creationId xmlns:p14="http://schemas.microsoft.com/office/powerpoint/2010/main" val="3646842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90575"/>
            <a:ext cx="10515600" cy="5386388"/>
          </a:xfrm>
        </p:spPr>
        <p:txBody>
          <a:bodyPr/>
          <a:lstStyle/>
          <a:p>
            <a:pPr marL="0" indent="0">
              <a:buNone/>
            </a:pPr>
            <a:r>
              <a:rPr lang="en-US" sz="3200" dirty="0"/>
              <a:t>“Visualization may not be as </a:t>
            </a:r>
            <a:r>
              <a:rPr lang="en-US" sz="3200" u="sng" dirty="0"/>
              <a:t>precise</a:t>
            </a:r>
            <a:r>
              <a:rPr lang="en-US" sz="3200" dirty="0"/>
              <a:t> as statistics, but it provides </a:t>
            </a:r>
            <a:r>
              <a:rPr lang="en-US" sz="3200" u="sng" dirty="0"/>
              <a:t>a unique view </a:t>
            </a:r>
            <a:r>
              <a:rPr lang="en-US" sz="3200" dirty="0"/>
              <a:t>onto data that can make it much easier to </a:t>
            </a:r>
            <a:r>
              <a:rPr lang="en-US" sz="3200" u="sng" dirty="0"/>
              <a:t>discover interesting structures </a:t>
            </a:r>
            <a:r>
              <a:rPr lang="en-US" sz="3200" dirty="0"/>
              <a:t>than numerical methods</a:t>
            </a:r>
            <a:r>
              <a:rPr lang="en-US" sz="3200" dirty="0" smtClean="0"/>
              <a:t>.”</a:t>
            </a:r>
          </a:p>
          <a:p>
            <a:pPr marL="0" indent="0">
              <a:buNone/>
            </a:pPr>
            <a:endParaRPr lang="en-US" b="1" dirty="0"/>
          </a:p>
          <a:p>
            <a:pPr marL="0" indent="0">
              <a:buNone/>
            </a:pPr>
            <a:r>
              <a:rPr lang="en-US" i="1" dirty="0"/>
              <a:t>- Robert </a:t>
            </a:r>
            <a:r>
              <a:rPr lang="en-US" i="1" dirty="0" err="1"/>
              <a:t>Kosara</a:t>
            </a:r>
            <a:r>
              <a:rPr lang="en-US" i="1" dirty="0"/>
              <a:t>, </a:t>
            </a:r>
            <a:r>
              <a:rPr lang="en-US" i="1" dirty="0">
                <a:hlinkClick r:id="rId2"/>
              </a:rPr>
              <a:t>EagerEyes.org</a:t>
            </a:r>
            <a:endParaRPr lang="en-US" dirty="0"/>
          </a:p>
          <a:p>
            <a:endParaRPr lang="en-US" dirty="0"/>
          </a:p>
        </p:txBody>
      </p:sp>
      <p:pic>
        <p:nvPicPr>
          <p:cNvPr id="4" name="Picture 3"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9852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Data Visualization</a:t>
            </a:r>
          </a:p>
        </p:txBody>
      </p:sp>
      <p:sp>
        <p:nvSpPr>
          <p:cNvPr id="3" name="Content Placeholder 2"/>
          <p:cNvSpPr>
            <a:spLocks noGrp="1"/>
          </p:cNvSpPr>
          <p:nvPr>
            <p:ph idx="1"/>
          </p:nvPr>
        </p:nvSpPr>
        <p:spPr/>
        <p:txBody>
          <a:bodyPr/>
          <a:lstStyle/>
          <a:p>
            <a:r>
              <a:rPr lang="en-US" dirty="0"/>
              <a:t>Data visualization is used in software applications </a:t>
            </a:r>
            <a:r>
              <a:rPr lang="en-US" b="1" dirty="0"/>
              <a:t>to</a:t>
            </a:r>
            <a:r>
              <a:rPr lang="en-US" dirty="0"/>
              <a:t> </a:t>
            </a:r>
            <a:r>
              <a:rPr lang="en-US" b="1" dirty="0"/>
              <a:t>provide an intuitive graphical interface</a:t>
            </a:r>
            <a:r>
              <a:rPr lang="en-US" dirty="0"/>
              <a:t>. </a:t>
            </a:r>
          </a:p>
          <a:p>
            <a:r>
              <a:rPr lang="en-US" dirty="0"/>
              <a:t>It is applied to many areas to enable users </a:t>
            </a:r>
            <a:r>
              <a:rPr lang="en-US" b="1" dirty="0"/>
              <a:t>to </a:t>
            </a:r>
            <a:r>
              <a:rPr lang="en-US" b="1" dirty="0" smtClean="0"/>
              <a:t>obtain </a:t>
            </a:r>
            <a:r>
              <a:rPr lang="en-US" b="1" dirty="0"/>
              <a:t>useful information</a:t>
            </a:r>
            <a:r>
              <a:rPr lang="en-US" dirty="0"/>
              <a:t> from their data for faster, more informed decision making.</a:t>
            </a:r>
          </a:p>
          <a:p>
            <a:r>
              <a:rPr lang="en-US" dirty="0"/>
              <a:t>These areas include:  Military, private business sectors and scientific research</a:t>
            </a:r>
            <a:r>
              <a:rPr lang="en-US" dirty="0" smtClean="0"/>
              <a:t>.</a:t>
            </a:r>
            <a:endParaRPr lang="en-US" dirty="0"/>
          </a:p>
        </p:txBody>
      </p:sp>
      <p:pic>
        <p:nvPicPr>
          <p:cNvPr id="4" name="Picture 3"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520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-&gt; Easily Understood Pictures</a:t>
            </a:r>
          </a:p>
        </p:txBody>
      </p:sp>
      <p:sp>
        <p:nvSpPr>
          <p:cNvPr id="3" name="Content Placeholder 2"/>
          <p:cNvSpPr>
            <a:spLocks noGrp="1"/>
          </p:cNvSpPr>
          <p:nvPr>
            <p:ph idx="1"/>
          </p:nvPr>
        </p:nvSpPr>
        <p:spPr/>
        <p:txBody>
          <a:bodyPr/>
          <a:lstStyle/>
          <a:p>
            <a:endParaRPr lang="en-US"/>
          </a:p>
        </p:txBody>
      </p:sp>
      <p:sp>
        <p:nvSpPr>
          <p:cNvPr id="4" name="Rectangle 3"/>
          <p:cNvSpPr>
            <a:spLocks noChangeArrowheads="1"/>
          </p:cNvSpPr>
          <p:nvPr/>
        </p:nvSpPr>
        <p:spPr bwMode="auto">
          <a:xfrm>
            <a:off x="3001023" y="2307085"/>
            <a:ext cx="2590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a:lstStyle>
          <a:p>
            <a:pPr algn="ctr"/>
            <a:r>
              <a:rPr lang="en-US" sz="2800">
                <a:latin typeface="Arial" panose="020B0604020202020204" pitchFamily="34" charset="0"/>
              </a:rPr>
              <a:t>Data/Processes</a:t>
            </a:r>
          </a:p>
        </p:txBody>
      </p:sp>
      <p:sp>
        <p:nvSpPr>
          <p:cNvPr id="5" name="Rectangle 4"/>
          <p:cNvSpPr>
            <a:spLocks noChangeArrowheads="1"/>
          </p:cNvSpPr>
          <p:nvPr/>
        </p:nvSpPr>
        <p:spPr bwMode="auto">
          <a:xfrm>
            <a:off x="4677423" y="3373885"/>
            <a:ext cx="23622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a:lstStyle>
          <a:p>
            <a:pPr algn="ctr"/>
            <a:r>
              <a:rPr lang="en-US" sz="2800">
                <a:latin typeface="Arial" panose="020B0604020202020204" pitchFamily="34" charset="0"/>
              </a:rPr>
              <a:t>Image</a:t>
            </a:r>
          </a:p>
        </p:txBody>
      </p:sp>
      <p:sp>
        <p:nvSpPr>
          <p:cNvPr id="6" name="Rectangle 5"/>
          <p:cNvSpPr>
            <a:spLocks noChangeArrowheads="1"/>
          </p:cNvSpPr>
          <p:nvPr/>
        </p:nvSpPr>
        <p:spPr bwMode="auto">
          <a:xfrm>
            <a:off x="6963423" y="4440685"/>
            <a:ext cx="2209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a:lstStyle>
          <a:p>
            <a:pPr algn="ctr"/>
            <a:r>
              <a:rPr lang="en-US" sz="3200"/>
              <a:t>Insight</a:t>
            </a:r>
          </a:p>
        </p:txBody>
      </p:sp>
      <p:sp>
        <p:nvSpPr>
          <p:cNvPr id="7" name="Line 11"/>
          <p:cNvSpPr>
            <a:spLocks noChangeShapeType="1"/>
          </p:cNvSpPr>
          <p:nvPr/>
        </p:nvSpPr>
        <p:spPr bwMode="auto">
          <a:xfrm>
            <a:off x="5591823" y="2688085"/>
            <a:ext cx="533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a:lstStyle>
          <a:p>
            <a:endParaRPr lang="en-US"/>
          </a:p>
        </p:txBody>
      </p:sp>
      <p:sp>
        <p:nvSpPr>
          <p:cNvPr id="8" name="Line 12"/>
          <p:cNvSpPr>
            <a:spLocks noChangeShapeType="1"/>
          </p:cNvSpPr>
          <p:nvPr/>
        </p:nvSpPr>
        <p:spPr bwMode="auto">
          <a:xfrm>
            <a:off x="6125223" y="2688085"/>
            <a:ext cx="0" cy="685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a:lstStyle>
          <a:p>
            <a:endParaRPr lang="en-US"/>
          </a:p>
        </p:txBody>
      </p:sp>
      <p:sp>
        <p:nvSpPr>
          <p:cNvPr id="9" name="Line 13"/>
          <p:cNvSpPr>
            <a:spLocks noChangeShapeType="1"/>
          </p:cNvSpPr>
          <p:nvPr/>
        </p:nvSpPr>
        <p:spPr bwMode="auto">
          <a:xfrm>
            <a:off x="5820423" y="4288285"/>
            <a:ext cx="0" cy="609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a:lstStyle>
          <a:p>
            <a:endParaRPr lang="en-US"/>
          </a:p>
        </p:txBody>
      </p:sp>
      <p:sp>
        <p:nvSpPr>
          <p:cNvPr id="10" name="Line 14"/>
          <p:cNvSpPr>
            <a:spLocks noChangeShapeType="1"/>
          </p:cNvSpPr>
          <p:nvPr/>
        </p:nvSpPr>
        <p:spPr bwMode="auto">
          <a:xfrm>
            <a:off x="5820423" y="4897885"/>
            <a:ext cx="1143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a:lstStyle>
          <a:p>
            <a:endParaRPr lang="en-US"/>
          </a:p>
        </p:txBody>
      </p:sp>
      <p:sp>
        <p:nvSpPr>
          <p:cNvPr id="11" name="Text Box 15"/>
          <p:cNvSpPr txBox="1">
            <a:spLocks noChangeArrowheads="1"/>
          </p:cNvSpPr>
          <p:nvPr/>
        </p:nvSpPr>
        <p:spPr bwMode="auto">
          <a:xfrm>
            <a:off x="6277623" y="2611885"/>
            <a:ext cx="1143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a:lstStyle>
          <a:p>
            <a:pPr>
              <a:spcBef>
                <a:spcPct val="50000"/>
              </a:spcBef>
            </a:pPr>
            <a:r>
              <a:rPr lang="en-US" sz="1400">
                <a:latin typeface="Arial" panose="020B0604020202020204" pitchFamily="34" charset="0"/>
              </a:rPr>
              <a:t>Algorithm</a:t>
            </a:r>
          </a:p>
        </p:txBody>
      </p:sp>
      <p:sp>
        <p:nvSpPr>
          <p:cNvPr id="12" name="Text Box 16"/>
          <p:cNvSpPr txBox="1">
            <a:spLocks noChangeArrowheads="1"/>
          </p:cNvSpPr>
          <p:nvPr/>
        </p:nvSpPr>
        <p:spPr bwMode="auto">
          <a:xfrm>
            <a:off x="7420623" y="3754885"/>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a:lstStyle>
          <a:p>
            <a:pPr>
              <a:spcBef>
                <a:spcPct val="50000"/>
              </a:spcBef>
            </a:pPr>
            <a:r>
              <a:rPr lang="en-US" sz="1400" dirty="0">
                <a:latin typeface="Arial" panose="020B0604020202020204" pitchFamily="34" charset="0"/>
              </a:rPr>
              <a:t>Perception</a:t>
            </a:r>
          </a:p>
        </p:txBody>
      </p:sp>
      <p:pic>
        <p:nvPicPr>
          <p:cNvPr id="13" name="Picture 3"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760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smtClean="0">
                <a:solidFill>
                  <a:schemeClr val="accent6">
                    <a:lumMod val="50000"/>
                  </a:schemeClr>
                </a:solidFill>
              </a:rPr>
              <a:t>สมองประมวลผลภาพได้มากกว่าตัวอักษรหลายร้อยเท่า</a:t>
            </a:r>
            <a:endParaRPr lang="en-US" dirty="0">
              <a:solidFill>
                <a:schemeClr val="accent6">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9879" y="1936588"/>
            <a:ext cx="6144828" cy="3240000"/>
          </a:xfrm>
        </p:spPr>
      </p:pic>
      <p:sp>
        <p:nvSpPr>
          <p:cNvPr id="5" name="Rectangle 4"/>
          <p:cNvSpPr/>
          <p:nvPr/>
        </p:nvSpPr>
        <p:spPr>
          <a:xfrm>
            <a:off x="2708707" y="5280446"/>
            <a:ext cx="6096000" cy="1015663"/>
          </a:xfrm>
          <a:prstGeom prst="rect">
            <a:avLst/>
          </a:prstGeom>
        </p:spPr>
        <p:txBody>
          <a:bodyPr>
            <a:spAutoFit/>
          </a:bodyPr>
          <a:lstStyle/>
          <a:p>
            <a:pPr marL="285750" indent="-285750">
              <a:buFont typeface="Arial" panose="020B0604020202020204" pitchFamily="34" charset="0"/>
              <a:buChar char="•"/>
            </a:pPr>
            <a:r>
              <a:rPr lang="th-TH" sz="2000" dirty="0">
                <a:solidFill>
                  <a:srgbClr val="585858"/>
                </a:solidFill>
                <a:latin typeface="Helvetica Neue"/>
              </a:rPr>
              <a:t>1/10 วินาทีคือช่วงเวลาที่คนจะเห็นและเข้าใจสิ่งที่นำเสนอออกมาเป็น</a:t>
            </a:r>
            <a:r>
              <a:rPr lang="th-TH" sz="2000" dirty="0" smtClean="0">
                <a:solidFill>
                  <a:srgbClr val="585858"/>
                </a:solidFill>
                <a:latin typeface="Helvetica Neue"/>
              </a:rPr>
              <a:t>ภาพ</a:t>
            </a:r>
          </a:p>
          <a:p>
            <a:pPr marL="285750" indent="-285750">
              <a:buFont typeface="Arial" panose="020B0604020202020204" pitchFamily="34" charset="0"/>
              <a:buChar char="•"/>
            </a:pPr>
            <a:r>
              <a:rPr lang="th-TH" sz="2000" dirty="0" smtClean="0">
                <a:solidFill>
                  <a:srgbClr val="585858"/>
                </a:solidFill>
                <a:latin typeface="Helvetica Neue"/>
              </a:rPr>
              <a:t>แต่</a:t>
            </a:r>
            <a:r>
              <a:rPr lang="th-TH" sz="2000" dirty="0">
                <a:solidFill>
                  <a:srgbClr val="585858"/>
                </a:solidFill>
                <a:latin typeface="Helvetica Neue"/>
              </a:rPr>
              <a:t>เมื่อเทียบกับตัวอักษร 200-250 คำ ต้องใช้เวลาถึง 1 นาที </a:t>
            </a:r>
          </a:p>
          <a:p>
            <a:pPr marL="285750" indent="-285750">
              <a:buFont typeface="Arial" panose="020B0604020202020204" pitchFamily="34" charset="0"/>
              <a:buChar char="•"/>
            </a:pPr>
            <a:r>
              <a:rPr lang="th-TH" sz="2000" dirty="0" smtClean="0">
                <a:solidFill>
                  <a:srgbClr val="585858"/>
                </a:solidFill>
                <a:latin typeface="Helvetica Neue"/>
              </a:rPr>
              <a:t>เรา</a:t>
            </a:r>
            <a:r>
              <a:rPr lang="th-TH" sz="2000" dirty="0">
                <a:solidFill>
                  <a:srgbClr val="585858"/>
                </a:solidFill>
                <a:latin typeface="Helvetica Neue"/>
              </a:rPr>
              <a:t>ควรจะย่อยสิ่งที่นำเสนอออกมาให้เป็นภาพเพื่อให้เข้าใจง่ายและรวดเร็ว</a:t>
            </a:r>
            <a:endParaRPr lang="en-US" sz="2000" dirty="0"/>
          </a:p>
        </p:txBody>
      </p:sp>
      <p:pic>
        <p:nvPicPr>
          <p:cNvPr id="6" name="Picture 5"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42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are the benefits of Data Visualization?</a:t>
            </a:r>
          </a:p>
        </p:txBody>
      </p:sp>
      <p:sp>
        <p:nvSpPr>
          <p:cNvPr id="3" name="Content Placeholder 2"/>
          <p:cNvSpPr>
            <a:spLocks noGrp="1"/>
          </p:cNvSpPr>
          <p:nvPr>
            <p:ph idx="1"/>
          </p:nvPr>
        </p:nvSpPr>
        <p:spPr/>
        <p:txBody>
          <a:bodyPr/>
          <a:lstStyle/>
          <a:p>
            <a:r>
              <a:rPr lang="en-US" dirty="0" smtClean="0"/>
              <a:t>Allow users </a:t>
            </a:r>
            <a:r>
              <a:rPr lang="en-US" dirty="0"/>
              <a:t>see several different perspectives of the data. </a:t>
            </a:r>
          </a:p>
          <a:p>
            <a:r>
              <a:rPr lang="en-US" dirty="0" smtClean="0"/>
              <a:t>Make it </a:t>
            </a:r>
            <a:r>
              <a:rPr lang="en-US" dirty="0"/>
              <a:t>possible to interpret vast amounts of data </a:t>
            </a:r>
          </a:p>
          <a:p>
            <a:r>
              <a:rPr lang="en-US" dirty="0" smtClean="0"/>
              <a:t>Offer </a:t>
            </a:r>
            <a:r>
              <a:rPr lang="en-US" dirty="0"/>
              <a:t>the ability to note exceptions in the data.</a:t>
            </a:r>
          </a:p>
          <a:p>
            <a:r>
              <a:rPr lang="en-US" dirty="0"/>
              <a:t>Allow </a:t>
            </a:r>
            <a:r>
              <a:rPr lang="en-US" dirty="0" smtClean="0"/>
              <a:t>the </a:t>
            </a:r>
            <a:r>
              <a:rPr lang="en-US" dirty="0"/>
              <a:t>user to analyze visual patterns in the data. </a:t>
            </a:r>
          </a:p>
          <a:p>
            <a:r>
              <a:rPr lang="en-US" dirty="0" smtClean="0"/>
              <a:t>Explore </a:t>
            </a:r>
            <a:r>
              <a:rPr lang="en-US" dirty="0"/>
              <a:t>trends within a database through visualization by letting analysts navigate through data and visually orient themselves to the patterns in the data.</a:t>
            </a:r>
          </a:p>
          <a:p>
            <a:endParaRPr lang="en-US" dirty="0"/>
          </a:p>
        </p:txBody>
      </p:sp>
      <p:pic>
        <p:nvPicPr>
          <p:cNvPr id="4" name="Picture 3"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1084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a:t>
            </a:r>
            <a:endParaRPr lang="en-US" dirty="0"/>
          </a:p>
        </p:txBody>
      </p:sp>
      <p:sp>
        <p:nvSpPr>
          <p:cNvPr id="3" name="Content Placeholder 2"/>
          <p:cNvSpPr>
            <a:spLocks noGrp="1"/>
          </p:cNvSpPr>
          <p:nvPr>
            <p:ph idx="1"/>
          </p:nvPr>
        </p:nvSpPr>
        <p:spPr/>
        <p:txBody>
          <a:bodyPr/>
          <a:lstStyle/>
          <a:p>
            <a:r>
              <a:rPr lang="en-US" dirty="0"/>
              <a:t>Data visualization can help translate data patterns into insights, making it a highly effective decision-making tool.</a:t>
            </a:r>
          </a:p>
          <a:p>
            <a:r>
              <a:rPr lang="en-US" dirty="0"/>
              <a:t>Data visualization equips users with the ability to see influences that would otherwise be difficult to find.</a:t>
            </a:r>
          </a:p>
          <a:p>
            <a:r>
              <a:rPr lang="en-US" dirty="0"/>
              <a:t>With all the data available, it is difficult to find the </a:t>
            </a:r>
            <a:r>
              <a:rPr lang="en-US" dirty="0" smtClean="0"/>
              <a:t>difference </a:t>
            </a:r>
            <a:r>
              <a:rPr lang="en-US" dirty="0"/>
              <a:t>that can make a difference. </a:t>
            </a:r>
          </a:p>
          <a:p>
            <a:r>
              <a:rPr lang="en-US" dirty="0"/>
              <a:t>By simplifying the presentation, Data Visualization can reduce the time and difficulty it takes to move from data to decision making.</a:t>
            </a:r>
          </a:p>
          <a:p>
            <a:endParaRPr lang="en-US" dirty="0"/>
          </a:p>
        </p:txBody>
      </p:sp>
      <p:pic>
        <p:nvPicPr>
          <p:cNvPr id="4" name="Picture 3"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482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itchFamily="2" charset="2"/>
              <a:buChar char="q"/>
            </a:pPr>
            <a:r>
              <a:rPr lang="en-US" dirty="0"/>
              <a:t>The  first step in choosing an appropriate </a:t>
            </a:r>
            <a:r>
              <a:rPr lang="en-US" dirty="0">
                <a:solidFill>
                  <a:srgbClr val="FF0000"/>
                </a:solidFill>
              </a:rPr>
              <a:t>statistical method </a:t>
            </a:r>
            <a:r>
              <a:rPr lang="en-US" dirty="0"/>
              <a:t>is to recognize </a:t>
            </a:r>
            <a:r>
              <a:rPr lang="en-US" dirty="0">
                <a:solidFill>
                  <a:srgbClr val="FF0000"/>
                </a:solidFill>
              </a:rPr>
              <a:t>the type of data</a:t>
            </a:r>
            <a:r>
              <a:rPr lang="en-US" dirty="0"/>
              <a:t>.</a:t>
            </a:r>
          </a:p>
          <a:p>
            <a:pPr>
              <a:buFont typeface="Wingdings" pitchFamily="2" charset="2"/>
              <a:buChar char="q"/>
            </a:pPr>
            <a:endParaRPr lang="en-US" dirty="0"/>
          </a:p>
          <a:p>
            <a:pPr>
              <a:buFont typeface="Wingdings" pitchFamily="2" charset="2"/>
              <a:buChar char="q"/>
            </a:pPr>
            <a:r>
              <a:rPr lang="en-US" dirty="0"/>
              <a:t>From a basic statistical point of view there are two main types of data: </a:t>
            </a:r>
            <a:r>
              <a:rPr lang="en-US" dirty="0">
                <a:solidFill>
                  <a:srgbClr val="FF0000"/>
                </a:solidFill>
              </a:rPr>
              <a:t>categorical</a:t>
            </a:r>
            <a:r>
              <a:rPr lang="en-US" dirty="0"/>
              <a:t> and </a:t>
            </a:r>
            <a:r>
              <a:rPr lang="en-US" dirty="0">
                <a:solidFill>
                  <a:srgbClr val="FF0000"/>
                </a:solidFill>
              </a:rPr>
              <a:t>numerical</a:t>
            </a:r>
            <a:r>
              <a:rPr lang="en-US" dirty="0"/>
              <a:t>.</a:t>
            </a:r>
            <a:endParaRPr lang="th-TH" dirty="0"/>
          </a:p>
        </p:txBody>
      </p:sp>
      <p:sp>
        <p:nvSpPr>
          <p:cNvPr id="4" name="Title 1"/>
          <p:cNvSpPr>
            <a:spLocks noGrp="1"/>
          </p:cNvSpPr>
          <p:nvPr>
            <p:ph type="title"/>
          </p:nvPr>
        </p:nvSpPr>
        <p:spPr/>
        <p:txBody>
          <a:bodyPr/>
          <a:lstStyle/>
          <a:p>
            <a:r>
              <a:rPr lang="en-US" dirty="0"/>
              <a:t>Types of data and variables</a:t>
            </a:r>
            <a:endParaRPr lang="th-TH" dirty="0"/>
          </a:p>
        </p:txBody>
      </p:sp>
      <p:pic>
        <p:nvPicPr>
          <p:cNvPr id="5" name="Picture 4"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565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7" name="Rectangle 6"/>
          <p:cNvSpPr/>
          <p:nvPr/>
        </p:nvSpPr>
        <p:spPr>
          <a:xfrm>
            <a:off x="3452794" y="1428736"/>
            <a:ext cx="3929090" cy="4857784"/>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 name="Picture 5"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3114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10" name="TextBox 9"/>
          <p:cNvSpPr txBox="1"/>
          <p:nvPr/>
        </p:nvSpPr>
        <p:spPr>
          <a:xfrm>
            <a:off x="7310446" y="2000240"/>
            <a:ext cx="3357554" cy="2862322"/>
          </a:xfrm>
          <a:prstGeom prst="rect">
            <a:avLst/>
          </a:prstGeom>
          <a:solidFill>
            <a:schemeClr val="tx1"/>
          </a:solidFill>
        </p:spPr>
        <p:txBody>
          <a:bodyPr wrap="square" rtlCol="0">
            <a:spAutoFit/>
          </a:bodyPr>
          <a:lstStyle/>
          <a:p>
            <a:pPr>
              <a:buFont typeface="Wingdings" pitchFamily="2" charset="2"/>
              <a:buChar char="q"/>
            </a:pPr>
            <a:r>
              <a:rPr lang="en-US" sz="2000" dirty="0">
                <a:solidFill>
                  <a:schemeClr val="bg1"/>
                </a:solidFill>
              </a:rPr>
              <a:t>Data that fall under nominal variables (e.g., “ </a:t>
            </a:r>
            <a:r>
              <a:rPr lang="en-US" sz="2000" dirty="0" err="1">
                <a:solidFill>
                  <a:schemeClr val="bg1"/>
                </a:solidFill>
              </a:rPr>
              <a:t>ﬂavor</a:t>
            </a:r>
            <a:r>
              <a:rPr lang="en-US" sz="2000" dirty="0">
                <a:solidFill>
                  <a:schemeClr val="bg1"/>
                </a:solidFill>
              </a:rPr>
              <a:t>” ) are comprised of </a:t>
            </a:r>
            <a:r>
              <a:rPr lang="en-US" sz="2000" dirty="0">
                <a:solidFill>
                  <a:srgbClr val="FF0000"/>
                </a:solidFill>
              </a:rPr>
              <a:t>categories</a:t>
            </a:r>
          </a:p>
          <a:p>
            <a:pPr>
              <a:buFont typeface="Wingdings" pitchFamily="2" charset="2"/>
              <a:buChar char="q"/>
            </a:pPr>
            <a:r>
              <a:rPr lang="en-US" sz="2000" dirty="0">
                <a:solidFill>
                  <a:schemeClr val="bg1"/>
                </a:solidFill>
              </a:rPr>
              <a:t>Other typical examples of numerical data in food science are </a:t>
            </a:r>
            <a:r>
              <a:rPr lang="en-US" sz="2000" dirty="0">
                <a:solidFill>
                  <a:srgbClr val="FF0000"/>
                </a:solidFill>
              </a:rPr>
              <a:t>food group </a:t>
            </a:r>
            <a:r>
              <a:rPr lang="en-US" sz="2000" dirty="0">
                <a:solidFill>
                  <a:schemeClr val="bg1"/>
                </a:solidFill>
              </a:rPr>
              <a:t>(e.g., dairy, meat, vegetables), </a:t>
            </a:r>
            <a:r>
              <a:rPr lang="en-US" sz="2000" dirty="0">
                <a:solidFill>
                  <a:srgbClr val="FF0000"/>
                </a:solidFill>
              </a:rPr>
              <a:t>method of conservation</a:t>
            </a:r>
            <a:r>
              <a:rPr lang="en-US" sz="2000" dirty="0">
                <a:solidFill>
                  <a:schemeClr val="bg1"/>
                </a:solidFill>
              </a:rPr>
              <a:t> (e.g., canned, dried, vacuum packed)</a:t>
            </a:r>
            <a:endParaRPr lang="th-TH" sz="2000" dirty="0">
              <a:solidFill>
                <a:schemeClr val="bg1"/>
              </a:solidFill>
            </a:endParaRPr>
          </a:p>
        </p:txBody>
      </p:sp>
      <p:sp>
        <p:nvSpPr>
          <p:cNvPr id="11" name="Down Arrow 10"/>
          <p:cNvSpPr/>
          <p:nvPr/>
        </p:nvSpPr>
        <p:spPr>
          <a:xfrm>
            <a:off x="3809984" y="1071546"/>
            <a:ext cx="571504" cy="1571636"/>
          </a:xfrm>
          <a:prstGeom prst="downArrow">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Picture 6"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60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10" name="TextBox 9"/>
          <p:cNvSpPr txBox="1"/>
          <p:nvPr/>
        </p:nvSpPr>
        <p:spPr>
          <a:xfrm>
            <a:off x="7310446" y="1785927"/>
            <a:ext cx="3357554" cy="1323439"/>
          </a:xfrm>
          <a:prstGeom prst="rect">
            <a:avLst/>
          </a:prstGeom>
          <a:solidFill>
            <a:schemeClr val="tx1"/>
          </a:solidFill>
        </p:spPr>
        <p:txBody>
          <a:bodyPr wrap="square" rtlCol="0">
            <a:spAutoFit/>
          </a:bodyPr>
          <a:lstStyle/>
          <a:p>
            <a:pPr>
              <a:buFont typeface="Wingdings" pitchFamily="2" charset="2"/>
              <a:buChar char="q"/>
            </a:pPr>
            <a:r>
              <a:rPr lang="en-US" sz="2000" dirty="0">
                <a:solidFill>
                  <a:schemeClr val="bg1"/>
                </a:solidFill>
              </a:rPr>
              <a:t>Statistically, nominal variables contain </a:t>
            </a:r>
            <a:r>
              <a:rPr lang="en-US" sz="2000" dirty="0">
                <a:solidFill>
                  <a:srgbClr val="FF0000"/>
                </a:solidFill>
              </a:rPr>
              <a:t>less information</a:t>
            </a:r>
            <a:r>
              <a:rPr lang="en-US" sz="2000" dirty="0">
                <a:solidFill>
                  <a:schemeClr val="bg1"/>
                </a:solidFill>
              </a:rPr>
              <a:t> than </a:t>
            </a:r>
            <a:r>
              <a:rPr lang="en-US" sz="2000" dirty="0">
                <a:solidFill>
                  <a:srgbClr val="FF0000"/>
                </a:solidFill>
              </a:rPr>
              <a:t>ordinal</a:t>
            </a:r>
            <a:r>
              <a:rPr lang="en-US" sz="2000" dirty="0">
                <a:solidFill>
                  <a:schemeClr val="bg1"/>
                </a:solidFill>
              </a:rPr>
              <a:t> or </a:t>
            </a:r>
            <a:r>
              <a:rPr lang="en-US" sz="2000" dirty="0">
                <a:solidFill>
                  <a:srgbClr val="FF0000"/>
                </a:solidFill>
              </a:rPr>
              <a:t>numerical</a:t>
            </a:r>
            <a:r>
              <a:rPr lang="en-US" sz="2000" dirty="0">
                <a:solidFill>
                  <a:schemeClr val="bg1"/>
                </a:solidFill>
              </a:rPr>
              <a:t> variables.</a:t>
            </a:r>
          </a:p>
        </p:txBody>
      </p:sp>
      <p:sp>
        <p:nvSpPr>
          <p:cNvPr id="6" name="Down Arrow 5"/>
          <p:cNvSpPr/>
          <p:nvPr/>
        </p:nvSpPr>
        <p:spPr>
          <a:xfrm>
            <a:off x="3809984" y="1071546"/>
            <a:ext cx="571504" cy="1571636"/>
          </a:xfrm>
          <a:prstGeom prst="downArrow">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Picture 6"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8999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10" name="TextBox 9"/>
          <p:cNvSpPr txBox="1"/>
          <p:nvPr/>
        </p:nvSpPr>
        <p:spPr>
          <a:xfrm>
            <a:off x="7310446" y="1785926"/>
            <a:ext cx="3357554" cy="1631216"/>
          </a:xfrm>
          <a:prstGeom prst="rect">
            <a:avLst/>
          </a:prstGeom>
          <a:solidFill>
            <a:schemeClr val="tx1"/>
          </a:solidFill>
        </p:spPr>
        <p:txBody>
          <a:bodyPr wrap="square" rtlCol="0">
            <a:spAutoFit/>
          </a:bodyPr>
          <a:lstStyle/>
          <a:p>
            <a:pPr>
              <a:buFont typeface="Wingdings" pitchFamily="2" charset="2"/>
              <a:buChar char="q"/>
            </a:pPr>
            <a:r>
              <a:rPr lang="en-US" sz="2000" dirty="0">
                <a:solidFill>
                  <a:schemeClr val="bg1"/>
                </a:solidFill>
              </a:rPr>
              <a:t>If measurements can only be grouped into </a:t>
            </a:r>
            <a:r>
              <a:rPr lang="en-US" sz="2000" dirty="0">
                <a:solidFill>
                  <a:srgbClr val="FF0000"/>
                </a:solidFill>
              </a:rPr>
              <a:t>two mutually exclusive groups</a:t>
            </a:r>
            <a:r>
              <a:rPr lang="en-US" sz="2000" dirty="0">
                <a:solidFill>
                  <a:schemeClr val="bg1"/>
                </a:solidFill>
              </a:rPr>
              <a:t>, then</a:t>
            </a:r>
          </a:p>
          <a:p>
            <a:r>
              <a:rPr lang="en-US" sz="2000" dirty="0">
                <a:solidFill>
                  <a:schemeClr val="bg1"/>
                </a:solidFill>
              </a:rPr>
              <a:t>the data are called binary (also called dichotomous).</a:t>
            </a:r>
          </a:p>
        </p:txBody>
      </p:sp>
      <p:sp>
        <p:nvSpPr>
          <p:cNvPr id="6" name="Down Arrow 5"/>
          <p:cNvSpPr/>
          <p:nvPr/>
        </p:nvSpPr>
        <p:spPr>
          <a:xfrm>
            <a:off x="5095868" y="1357298"/>
            <a:ext cx="571504" cy="1143008"/>
          </a:xfrm>
          <a:prstGeom prst="downArrow">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Picture 6"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668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10" name="TextBox 9"/>
          <p:cNvSpPr txBox="1"/>
          <p:nvPr/>
        </p:nvSpPr>
        <p:spPr>
          <a:xfrm>
            <a:off x="7310446" y="1785926"/>
            <a:ext cx="3357554" cy="1631216"/>
          </a:xfrm>
          <a:prstGeom prst="rect">
            <a:avLst/>
          </a:prstGeom>
          <a:solidFill>
            <a:schemeClr val="tx1"/>
          </a:solidFill>
        </p:spPr>
        <p:txBody>
          <a:bodyPr wrap="square" rtlCol="0">
            <a:spAutoFit/>
          </a:bodyPr>
          <a:lstStyle/>
          <a:p>
            <a:pPr>
              <a:buFont typeface="Wingdings" pitchFamily="2" charset="2"/>
              <a:buChar char="q"/>
            </a:pPr>
            <a:r>
              <a:rPr lang="en-US" sz="2000" dirty="0">
                <a:solidFill>
                  <a:schemeClr val="bg1"/>
                </a:solidFill>
              </a:rPr>
              <a:t>Binary data can always be reported in the form of  </a:t>
            </a:r>
            <a:r>
              <a:rPr lang="en-US" sz="2000" dirty="0">
                <a:solidFill>
                  <a:srgbClr val="FF0000"/>
                </a:solidFill>
              </a:rPr>
              <a:t>yes  or  no</a:t>
            </a:r>
            <a:r>
              <a:rPr lang="en-US" sz="2000" dirty="0">
                <a:solidFill>
                  <a:schemeClr val="bg1"/>
                </a:solidFill>
              </a:rPr>
              <a:t> (coded as 1 and 0, respectively). </a:t>
            </a:r>
            <a:r>
              <a:rPr lang="en-US" sz="2000" dirty="0" err="1"/>
              <a:t>esearch</a:t>
            </a:r>
            <a:r>
              <a:rPr lang="en-US" sz="2000" dirty="0"/>
              <a:t> Methodology</a:t>
            </a:r>
            <a:endParaRPr lang="en-US" sz="2000" dirty="0">
              <a:solidFill>
                <a:schemeClr val="bg1"/>
              </a:solidFill>
            </a:endParaRPr>
          </a:p>
        </p:txBody>
      </p:sp>
      <p:sp>
        <p:nvSpPr>
          <p:cNvPr id="6" name="Down Arrow 5"/>
          <p:cNvSpPr/>
          <p:nvPr/>
        </p:nvSpPr>
        <p:spPr>
          <a:xfrm>
            <a:off x="5095868" y="1357298"/>
            <a:ext cx="571504" cy="1143008"/>
          </a:xfrm>
          <a:prstGeom prst="downArrow">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Picture 6"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3649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10" name="TextBox 9"/>
          <p:cNvSpPr txBox="1"/>
          <p:nvPr/>
        </p:nvSpPr>
        <p:spPr>
          <a:xfrm>
            <a:off x="7310446" y="1785927"/>
            <a:ext cx="3357554" cy="3170099"/>
          </a:xfrm>
          <a:prstGeom prst="rect">
            <a:avLst/>
          </a:prstGeom>
          <a:solidFill>
            <a:schemeClr val="tx1"/>
          </a:solidFill>
        </p:spPr>
        <p:txBody>
          <a:bodyPr wrap="square" rtlCol="0">
            <a:spAutoFit/>
          </a:bodyPr>
          <a:lstStyle/>
          <a:p>
            <a:pPr>
              <a:buFont typeface="Wingdings" pitchFamily="2" charset="2"/>
              <a:buChar char="q"/>
            </a:pPr>
            <a:r>
              <a:rPr lang="en-US" sz="2000" dirty="0">
                <a:solidFill>
                  <a:schemeClr val="bg1"/>
                </a:solidFill>
              </a:rPr>
              <a:t>Data presented by their </a:t>
            </a:r>
            <a:r>
              <a:rPr lang="en-US" sz="2000" dirty="0">
                <a:solidFill>
                  <a:srgbClr val="FF0000"/>
                </a:solidFill>
              </a:rPr>
              <a:t>relative order </a:t>
            </a:r>
            <a:r>
              <a:rPr lang="en-US" sz="2000" dirty="0">
                <a:solidFill>
                  <a:schemeClr val="bg1"/>
                </a:solidFill>
              </a:rPr>
              <a:t>of magnitude, such as the variable “fat</a:t>
            </a:r>
          </a:p>
          <a:p>
            <a:r>
              <a:rPr lang="en-US" sz="2000" dirty="0">
                <a:solidFill>
                  <a:schemeClr val="bg1"/>
                </a:solidFill>
              </a:rPr>
              <a:t>content”  , are ordinal</a:t>
            </a:r>
          </a:p>
          <a:p>
            <a:pPr>
              <a:buFont typeface="Wingdings" pitchFamily="2" charset="2"/>
              <a:buChar char="q"/>
            </a:pPr>
            <a:r>
              <a:rPr lang="en-US" sz="2000" dirty="0">
                <a:solidFill>
                  <a:schemeClr val="bg1"/>
                </a:solidFill>
              </a:rPr>
              <a:t>It has a natural order of magnitude with </a:t>
            </a:r>
            <a:r>
              <a:rPr lang="en-US" sz="2000" dirty="0">
                <a:solidFill>
                  <a:srgbClr val="FF0000"/>
                </a:solidFill>
              </a:rPr>
              <a:t>more</a:t>
            </a:r>
          </a:p>
          <a:p>
            <a:r>
              <a:rPr lang="en-US" sz="2000" dirty="0">
                <a:solidFill>
                  <a:srgbClr val="FF0000"/>
                </a:solidFill>
              </a:rPr>
              <a:t>than two categories</a:t>
            </a:r>
            <a:r>
              <a:rPr lang="en-US" sz="2000" dirty="0">
                <a:solidFill>
                  <a:schemeClr val="bg1"/>
                </a:solidFill>
              </a:rPr>
              <a:t>, it contains </a:t>
            </a:r>
            <a:r>
              <a:rPr lang="en-US" sz="2000" dirty="0">
                <a:solidFill>
                  <a:srgbClr val="FF0000"/>
                </a:solidFill>
              </a:rPr>
              <a:t>more statistical information </a:t>
            </a:r>
            <a:r>
              <a:rPr lang="en-US" sz="2000" dirty="0">
                <a:solidFill>
                  <a:schemeClr val="bg1"/>
                </a:solidFill>
              </a:rPr>
              <a:t>than nominal and binary data. </a:t>
            </a:r>
          </a:p>
        </p:txBody>
      </p:sp>
      <p:sp>
        <p:nvSpPr>
          <p:cNvPr id="6" name="Down Arrow 5"/>
          <p:cNvSpPr/>
          <p:nvPr/>
        </p:nvSpPr>
        <p:spPr>
          <a:xfrm>
            <a:off x="6310314" y="1571612"/>
            <a:ext cx="571504" cy="1143008"/>
          </a:xfrm>
          <a:prstGeom prst="downArrow">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Picture 6"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9504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10" name="TextBox 9"/>
          <p:cNvSpPr txBox="1"/>
          <p:nvPr/>
        </p:nvSpPr>
        <p:spPr>
          <a:xfrm>
            <a:off x="7310446" y="1785927"/>
            <a:ext cx="3357554" cy="2554545"/>
          </a:xfrm>
          <a:prstGeom prst="rect">
            <a:avLst/>
          </a:prstGeom>
          <a:solidFill>
            <a:schemeClr val="tx1"/>
          </a:solidFill>
        </p:spPr>
        <p:txBody>
          <a:bodyPr wrap="square" rtlCol="0">
            <a:spAutoFit/>
          </a:bodyPr>
          <a:lstStyle/>
          <a:p>
            <a:pPr>
              <a:buFont typeface="Wingdings" pitchFamily="2" charset="2"/>
              <a:buChar char="q"/>
            </a:pPr>
            <a:r>
              <a:rPr lang="en-US" sz="2000" dirty="0">
                <a:solidFill>
                  <a:schemeClr val="bg1"/>
                </a:solidFill>
              </a:rPr>
              <a:t>Ordinal data can be </a:t>
            </a:r>
            <a:r>
              <a:rPr lang="en-US" sz="2000" dirty="0" err="1">
                <a:solidFill>
                  <a:schemeClr val="bg1"/>
                </a:solidFill>
              </a:rPr>
              <a:t>simpliﬁed</a:t>
            </a:r>
            <a:r>
              <a:rPr lang="en-US" sz="2000" dirty="0">
                <a:solidFill>
                  <a:schemeClr val="bg1"/>
                </a:solidFill>
              </a:rPr>
              <a:t> into binary data – e.g., </a:t>
            </a:r>
            <a:r>
              <a:rPr lang="en-US" sz="2000" dirty="0">
                <a:solidFill>
                  <a:srgbClr val="FF0000"/>
                </a:solidFill>
              </a:rPr>
              <a:t>reduced fat </a:t>
            </a:r>
            <a:r>
              <a:rPr lang="en-US" sz="2000" dirty="0">
                <a:solidFill>
                  <a:schemeClr val="bg1"/>
                </a:solidFill>
              </a:rPr>
              <a:t>(combining</a:t>
            </a:r>
          </a:p>
          <a:p>
            <a:r>
              <a:rPr lang="en-US" sz="2000" dirty="0">
                <a:solidFill>
                  <a:schemeClr val="bg1"/>
                </a:solidFill>
              </a:rPr>
              <a:t>the categories fat free, low fat, and medium fat) or </a:t>
            </a:r>
            <a:r>
              <a:rPr lang="en-US" sz="2000" dirty="0" err="1">
                <a:solidFill>
                  <a:srgbClr val="FF0000"/>
                </a:solidFill>
              </a:rPr>
              <a:t>nonreduced</a:t>
            </a:r>
            <a:r>
              <a:rPr lang="en-US" sz="2000" dirty="0">
                <a:solidFill>
                  <a:schemeClr val="bg1"/>
                </a:solidFill>
              </a:rPr>
              <a:t> (full fat), but with a concomitant loss of information</a:t>
            </a:r>
          </a:p>
        </p:txBody>
      </p:sp>
      <p:sp>
        <p:nvSpPr>
          <p:cNvPr id="7" name="Down Arrow 6"/>
          <p:cNvSpPr/>
          <p:nvPr/>
        </p:nvSpPr>
        <p:spPr>
          <a:xfrm>
            <a:off x="6310314" y="1571612"/>
            <a:ext cx="571504" cy="1143008"/>
          </a:xfrm>
          <a:prstGeom prst="downArrow">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 name="Picture 7"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52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dirty="0">
                <a:solidFill>
                  <a:schemeClr val="accent6">
                    <a:lumMod val="50000"/>
                  </a:schemeClr>
                </a:solidFill>
              </a:rPr>
              <a:t>ภาพถูกทำให้เป็นสิ่งที่แก้ปัญหาในโลกความเป็น</a:t>
            </a:r>
            <a:r>
              <a:rPr lang="th-TH" dirty="0" smtClean="0">
                <a:solidFill>
                  <a:schemeClr val="accent6">
                    <a:lumMod val="50000"/>
                  </a:schemeClr>
                </a:solidFill>
              </a:rPr>
              <a:t>จริง</a:t>
            </a:r>
            <a:endParaRPr lang="en-US" dirty="0">
              <a:solidFill>
                <a:schemeClr val="accent6">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217" y="1690688"/>
            <a:ext cx="7056000" cy="2880000"/>
          </a:xfrm>
        </p:spPr>
      </p:pic>
      <p:sp>
        <p:nvSpPr>
          <p:cNvPr id="5" name="Rectangle 4"/>
          <p:cNvSpPr/>
          <p:nvPr/>
        </p:nvSpPr>
        <p:spPr>
          <a:xfrm>
            <a:off x="1876146" y="4880588"/>
            <a:ext cx="7747248" cy="1015663"/>
          </a:xfrm>
          <a:prstGeom prst="rect">
            <a:avLst/>
          </a:prstGeom>
        </p:spPr>
        <p:txBody>
          <a:bodyPr wrap="square">
            <a:spAutoFit/>
          </a:bodyPr>
          <a:lstStyle/>
          <a:p>
            <a:r>
              <a:rPr lang="th-TH" sz="2000" dirty="0">
                <a:solidFill>
                  <a:srgbClr val="585858"/>
                </a:solidFill>
                <a:latin typeface="Helvetica Neue"/>
              </a:rPr>
              <a:t>จากภาพป้ายทั้งสองจะเห็นได้อย่างชัดเจนว่า การบรรยาย และการใช้ภาพแทน ช่วยให้คนเข้าใจง่ายและเร็ว โดยเฉพาะป้ายจราจรที่เรามีเวลาในการเห็นและเข้าใจเพียงไม่นาน การสื่อสารก็ต้องทำให้คนเข้าใจในขณะที่หลุดจากสมาธิการขับรถด้วย</a:t>
            </a:r>
            <a:endParaRPr lang="en-US" sz="2000" dirty="0"/>
          </a:p>
        </p:txBody>
      </p:sp>
      <p:pic>
        <p:nvPicPr>
          <p:cNvPr id="6" name="Picture 5"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1387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10" name="TextBox 9"/>
          <p:cNvSpPr txBox="1"/>
          <p:nvPr/>
        </p:nvSpPr>
        <p:spPr>
          <a:xfrm>
            <a:off x="3667108" y="2061512"/>
            <a:ext cx="3357554" cy="1938992"/>
          </a:xfrm>
          <a:prstGeom prst="rect">
            <a:avLst/>
          </a:prstGeom>
          <a:solidFill>
            <a:schemeClr val="tx1"/>
          </a:solidFill>
        </p:spPr>
        <p:txBody>
          <a:bodyPr wrap="square" rtlCol="0">
            <a:spAutoFit/>
          </a:bodyPr>
          <a:lstStyle/>
          <a:p>
            <a:pPr>
              <a:buFont typeface="Wingdings" pitchFamily="2" charset="2"/>
              <a:buChar char="q"/>
            </a:pPr>
            <a:r>
              <a:rPr lang="en-US" sz="2000" dirty="0">
                <a:solidFill>
                  <a:schemeClr val="bg1"/>
                </a:solidFill>
              </a:rPr>
              <a:t>Observations that are </a:t>
            </a:r>
            <a:r>
              <a:rPr lang="en-US" sz="2000" dirty="0">
                <a:solidFill>
                  <a:srgbClr val="FF0000"/>
                </a:solidFill>
              </a:rPr>
              <a:t>measurable on a scale </a:t>
            </a:r>
            <a:r>
              <a:rPr lang="en-US" sz="2000" dirty="0">
                <a:solidFill>
                  <a:schemeClr val="bg1"/>
                </a:solidFill>
              </a:rPr>
              <a:t>are numerical data.</a:t>
            </a:r>
          </a:p>
          <a:p>
            <a:r>
              <a:rPr lang="en-US" sz="2000" dirty="0">
                <a:solidFill>
                  <a:schemeClr val="bg1"/>
                </a:solidFill>
              </a:rPr>
              <a:t>Observations that can take only integers (</a:t>
            </a:r>
            <a:r>
              <a:rPr lang="en-US" sz="2000" dirty="0">
                <a:solidFill>
                  <a:srgbClr val="FF0000"/>
                </a:solidFill>
              </a:rPr>
              <a:t>no decimals</a:t>
            </a:r>
            <a:r>
              <a:rPr lang="en-US" sz="2000" dirty="0">
                <a:solidFill>
                  <a:schemeClr val="bg1"/>
                </a:solidFill>
              </a:rPr>
              <a:t>)</a:t>
            </a:r>
          </a:p>
          <a:p>
            <a:r>
              <a:rPr lang="en-US" sz="2000" dirty="0">
                <a:solidFill>
                  <a:schemeClr val="bg1"/>
                </a:solidFill>
              </a:rPr>
              <a:t>are denoted discrete data. </a:t>
            </a:r>
          </a:p>
        </p:txBody>
      </p:sp>
      <p:sp>
        <p:nvSpPr>
          <p:cNvPr id="6" name="Down Arrow 5"/>
          <p:cNvSpPr/>
          <p:nvPr/>
        </p:nvSpPr>
        <p:spPr>
          <a:xfrm>
            <a:off x="7739074" y="1142984"/>
            <a:ext cx="571504" cy="1143008"/>
          </a:xfrm>
          <a:prstGeom prst="downArrow">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Picture 6"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001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10" name="TextBox 9"/>
          <p:cNvSpPr txBox="1"/>
          <p:nvPr/>
        </p:nvSpPr>
        <p:spPr>
          <a:xfrm>
            <a:off x="3809984" y="1928802"/>
            <a:ext cx="3357554" cy="2862322"/>
          </a:xfrm>
          <a:prstGeom prst="rect">
            <a:avLst/>
          </a:prstGeom>
          <a:solidFill>
            <a:schemeClr val="tx1"/>
          </a:solidFill>
        </p:spPr>
        <p:txBody>
          <a:bodyPr wrap="square" rtlCol="0">
            <a:spAutoFit/>
          </a:bodyPr>
          <a:lstStyle/>
          <a:p>
            <a:pPr>
              <a:buFont typeface="Wingdings" pitchFamily="2" charset="2"/>
              <a:buChar char="q"/>
            </a:pPr>
            <a:r>
              <a:rPr lang="en-US" sz="2000" dirty="0">
                <a:solidFill>
                  <a:schemeClr val="bg1"/>
                </a:solidFill>
              </a:rPr>
              <a:t>The </a:t>
            </a:r>
            <a:r>
              <a:rPr lang="en-US" sz="2000" dirty="0">
                <a:solidFill>
                  <a:srgbClr val="FF0000"/>
                </a:solidFill>
              </a:rPr>
              <a:t>“distance” </a:t>
            </a:r>
            <a:r>
              <a:rPr lang="en-US" sz="2000" dirty="0">
                <a:solidFill>
                  <a:schemeClr val="bg1"/>
                </a:solidFill>
              </a:rPr>
              <a:t>between discrete variables is assumed to be the </a:t>
            </a:r>
            <a:r>
              <a:rPr lang="en-US" sz="2000" dirty="0">
                <a:solidFill>
                  <a:srgbClr val="FF0000"/>
                </a:solidFill>
              </a:rPr>
              <a:t>same.</a:t>
            </a:r>
          </a:p>
          <a:p>
            <a:pPr>
              <a:buFont typeface="Wingdings" pitchFamily="2" charset="2"/>
              <a:buChar char="q"/>
            </a:pPr>
            <a:r>
              <a:rPr lang="en-US" sz="2000" dirty="0">
                <a:solidFill>
                  <a:schemeClr val="bg1"/>
                </a:solidFill>
              </a:rPr>
              <a:t>For instance the difference in preference between a score of </a:t>
            </a:r>
            <a:r>
              <a:rPr lang="en-US" sz="2000" dirty="0">
                <a:solidFill>
                  <a:srgbClr val="FF0000"/>
                </a:solidFill>
              </a:rPr>
              <a:t>2 and 3 </a:t>
            </a:r>
            <a:r>
              <a:rPr lang="en-US" sz="2000" dirty="0">
                <a:solidFill>
                  <a:schemeClr val="bg1"/>
                </a:solidFill>
              </a:rPr>
              <a:t>is assumed to be the same as the difference between scores </a:t>
            </a:r>
            <a:r>
              <a:rPr lang="en-US" sz="2000" dirty="0">
                <a:solidFill>
                  <a:srgbClr val="FF0000"/>
                </a:solidFill>
              </a:rPr>
              <a:t>4 and 5. </a:t>
            </a:r>
          </a:p>
          <a:p>
            <a:pPr>
              <a:buFont typeface="Wingdings" pitchFamily="2" charset="2"/>
              <a:buChar char="q"/>
            </a:pPr>
            <a:endParaRPr lang="en-US" sz="2000" dirty="0">
              <a:solidFill>
                <a:schemeClr val="bg1"/>
              </a:solidFill>
            </a:endParaRPr>
          </a:p>
        </p:txBody>
      </p:sp>
      <p:sp>
        <p:nvSpPr>
          <p:cNvPr id="6" name="Down Arrow 5"/>
          <p:cNvSpPr/>
          <p:nvPr/>
        </p:nvSpPr>
        <p:spPr>
          <a:xfrm>
            <a:off x="7739074" y="1142984"/>
            <a:ext cx="571504" cy="1143008"/>
          </a:xfrm>
          <a:prstGeom prst="downArrow">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Picture 6"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429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variables</a:t>
            </a:r>
            <a:endParaRPr lang="th-TH" dirty="0"/>
          </a:p>
        </p:txBody>
      </p:sp>
      <p:sp>
        <p:nvSpPr>
          <p:cNvPr id="3" name="Content Placeholder 2"/>
          <p:cNvSpPr>
            <a:spLocks noGrp="1"/>
          </p:cNvSpPr>
          <p:nvPr>
            <p:ph idx="1"/>
          </p:nvPr>
        </p:nvSpPr>
        <p:spPr/>
        <p:txBody>
          <a:bodyPr/>
          <a:lstStyle/>
          <a:p>
            <a:endParaRPr lang="th-TH"/>
          </a:p>
        </p:txBody>
      </p:sp>
      <p:pic>
        <p:nvPicPr>
          <p:cNvPr id="1027" name="Picture 3"/>
          <p:cNvPicPr>
            <a:picLocks noChangeAspect="1" noChangeArrowheads="1"/>
          </p:cNvPicPr>
          <p:nvPr/>
        </p:nvPicPr>
        <p:blipFill>
          <a:blip r:embed="rId2" cstate="print"/>
          <a:srcRect/>
          <a:stretch>
            <a:fillRect/>
          </a:stretch>
        </p:blipFill>
        <p:spPr bwMode="auto">
          <a:xfrm>
            <a:off x="1827170" y="1643050"/>
            <a:ext cx="8840830" cy="4320000"/>
          </a:xfrm>
          <a:prstGeom prst="rect">
            <a:avLst/>
          </a:prstGeom>
          <a:noFill/>
          <a:ln w="9525">
            <a:noFill/>
            <a:miter lim="800000"/>
            <a:headEnd/>
            <a:tailEnd/>
          </a:ln>
          <a:effectLst/>
        </p:spPr>
      </p:pic>
      <p:sp>
        <p:nvSpPr>
          <p:cNvPr id="10" name="TextBox 9"/>
          <p:cNvSpPr txBox="1"/>
          <p:nvPr/>
        </p:nvSpPr>
        <p:spPr>
          <a:xfrm>
            <a:off x="6224586" y="683584"/>
            <a:ext cx="3357554" cy="1015663"/>
          </a:xfrm>
          <a:prstGeom prst="rect">
            <a:avLst/>
          </a:prstGeom>
          <a:solidFill>
            <a:schemeClr val="tx1"/>
          </a:solidFill>
        </p:spPr>
        <p:txBody>
          <a:bodyPr wrap="square" rtlCol="0">
            <a:spAutoFit/>
          </a:bodyPr>
          <a:lstStyle/>
          <a:p>
            <a:pPr>
              <a:buFont typeface="Wingdings" pitchFamily="2" charset="2"/>
              <a:buChar char="q"/>
            </a:pPr>
            <a:r>
              <a:rPr lang="en-US" sz="2000" dirty="0">
                <a:solidFill>
                  <a:schemeClr val="bg1"/>
                </a:solidFill>
              </a:rPr>
              <a:t>Continuous data are measured on a </a:t>
            </a:r>
            <a:r>
              <a:rPr lang="en-US" sz="2000" dirty="0">
                <a:solidFill>
                  <a:srgbClr val="FF0000"/>
                </a:solidFill>
              </a:rPr>
              <a:t>scale</a:t>
            </a:r>
            <a:r>
              <a:rPr lang="en-US" sz="2000" dirty="0">
                <a:solidFill>
                  <a:schemeClr val="bg1"/>
                </a:solidFill>
              </a:rPr>
              <a:t> and can be expressed with </a:t>
            </a:r>
            <a:r>
              <a:rPr lang="en-US" sz="2000" dirty="0">
                <a:solidFill>
                  <a:srgbClr val="FF0000"/>
                </a:solidFill>
              </a:rPr>
              <a:t>decimals</a:t>
            </a:r>
            <a:r>
              <a:rPr lang="en-US" sz="2000" dirty="0">
                <a:solidFill>
                  <a:schemeClr val="bg1"/>
                </a:solidFill>
              </a:rPr>
              <a:t>. </a:t>
            </a:r>
          </a:p>
        </p:txBody>
      </p:sp>
      <p:sp>
        <p:nvSpPr>
          <p:cNvPr id="6" name="Down Arrow 5"/>
          <p:cNvSpPr/>
          <p:nvPr/>
        </p:nvSpPr>
        <p:spPr>
          <a:xfrm>
            <a:off x="9596462" y="928670"/>
            <a:ext cx="571504" cy="1143008"/>
          </a:xfrm>
          <a:prstGeom prst="downArrow">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Picture 6"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253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dirty="0"/>
              <a:t>ภาพช่วยให้เข้าใจได้ง่าย</a:t>
            </a:r>
            <a:r>
              <a:rPr lang="th-TH" dirty="0" smtClean="0"/>
              <a:t>ขึ้น</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000" y="1953604"/>
            <a:ext cx="9600000" cy="2880000"/>
          </a:xfrm>
        </p:spPr>
      </p:pic>
      <p:pic>
        <p:nvPicPr>
          <p:cNvPr id="5" name="Picture 4"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143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09700" y="266700"/>
            <a:ext cx="8868886" cy="6480000"/>
          </a:xfrm>
          <a:prstGeom prst="rect">
            <a:avLst/>
          </a:prstGeom>
        </p:spPr>
      </p:pic>
      <p:pic>
        <p:nvPicPr>
          <p:cNvPr id="5" name="Picture 3"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4526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4800" dirty="0"/>
              <a:t>3 days after this </a:t>
            </a:r>
            <a:r>
              <a:rPr lang="en-US" sz="4800" dirty="0" smtClean="0"/>
              <a:t>talk,</a:t>
            </a:r>
          </a:p>
          <a:p>
            <a:pPr marL="0" indent="0" algn="ctr">
              <a:buNone/>
            </a:pPr>
            <a:r>
              <a:rPr lang="en-US" sz="4800" dirty="0" smtClean="0"/>
              <a:t>how </a:t>
            </a:r>
            <a:r>
              <a:rPr lang="en-US" sz="4800" dirty="0"/>
              <a:t>much will </a:t>
            </a:r>
            <a:r>
              <a:rPr lang="en-US" sz="4800" dirty="0" smtClean="0"/>
              <a:t>you remember</a:t>
            </a:r>
            <a:r>
              <a:rPr lang="en-US" sz="4800" dirty="0"/>
              <a:t>?</a:t>
            </a:r>
          </a:p>
        </p:txBody>
      </p:sp>
      <p:pic>
        <p:nvPicPr>
          <p:cNvPr id="4" name="Picture 3" descr="D:\Download\ppt design\MU dl\MTMU logo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366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838200" y="365125"/>
            <a:ext cx="10216801" cy="3582534"/>
          </a:xfrm>
          <a:prstGeom prst="rect">
            <a:avLst/>
          </a:prstGeom>
        </p:spPr>
      </p:pic>
      <p:pic>
        <p:nvPicPr>
          <p:cNvPr id="6" name="Picture 3" descr="D:\Download\ppt design\MU dl\MTMU logo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172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4540801" cy="1590800"/>
          </a:xfrm>
          <a:prstGeom prst="rect">
            <a:avLst/>
          </a:prstGeom>
        </p:spPr>
      </p:pic>
      <p:pic>
        <p:nvPicPr>
          <p:cNvPr id="6" name="Picture 5"/>
          <p:cNvPicPr>
            <a:picLocks noChangeAspect="1"/>
          </p:cNvPicPr>
          <p:nvPr/>
        </p:nvPicPr>
        <p:blipFill>
          <a:blip r:embed="rId3"/>
          <a:stretch>
            <a:fillRect/>
          </a:stretch>
        </p:blipFill>
        <p:spPr>
          <a:xfrm>
            <a:off x="838200" y="2456683"/>
            <a:ext cx="7425157" cy="3600000"/>
          </a:xfrm>
          <a:prstGeom prst="rect">
            <a:avLst/>
          </a:prstGeom>
        </p:spPr>
      </p:pic>
      <p:pic>
        <p:nvPicPr>
          <p:cNvPr id="7" name="Picture 3" descr="D:\Download\ppt design\MU dl\MTMU logo 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9421" y="6138000"/>
            <a:ext cx="328257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11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3271</TotalTime>
  <Words>1032</Words>
  <Application>Microsoft Office PowerPoint</Application>
  <PresentationFormat>Widescreen</PresentationFormat>
  <Paragraphs>104</Paragraphs>
  <Slides>42</Slides>
  <Notes>0</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Angsana New</vt:lpstr>
      <vt:lpstr>Arial</vt:lpstr>
      <vt:lpstr>Calibri</vt:lpstr>
      <vt:lpstr>Calibri Light</vt:lpstr>
      <vt:lpstr>Cordia New</vt:lpstr>
      <vt:lpstr>Helvetica Neue</vt:lpstr>
      <vt:lpstr>Times New Roman</vt:lpstr>
      <vt:lpstr>Wingdings</vt:lpstr>
      <vt:lpstr>Office Theme</vt:lpstr>
      <vt:lpstr>Data Visualization</vt:lpstr>
      <vt:lpstr>PowerPoint Presentation</vt:lpstr>
      <vt:lpstr>สมองประมวลผลภาพได้มากกว่าตัวอักษรหลายร้อยเท่า</vt:lpstr>
      <vt:lpstr>ภาพถูกทำให้เป็นสิ่งที่แก้ปัญหาในโลกความเป็นจริง</vt:lpstr>
      <vt:lpstr>ภาพช่วยให้เข้าใจได้ง่ายขึ้น</vt:lpstr>
      <vt:lpstr>PowerPoint Presentation</vt:lpstr>
      <vt:lpstr>PowerPoint Presentation</vt:lpstr>
      <vt:lpstr>PowerPoint Presentation</vt:lpstr>
      <vt:lpstr>PowerPoint Presentation</vt:lpstr>
      <vt:lpstr>Why to learn Data Science?</vt:lpstr>
      <vt:lpstr>Why to learn Data Science?</vt:lpstr>
      <vt:lpstr>Why to learn Data Science?</vt:lpstr>
      <vt:lpstr>PowerPoint Presentation</vt:lpstr>
      <vt:lpstr>PowerPoint Presentation</vt:lpstr>
      <vt:lpstr>600 B.C.: City of Babylon</vt:lpstr>
      <vt:lpstr>950 A.C.: How planets move</vt:lpstr>
      <vt:lpstr>1785…William Playfair</vt:lpstr>
      <vt:lpstr>1785…William Playfair</vt:lpstr>
      <vt:lpstr>1854…Broad Street cholera outbreak</vt:lpstr>
      <vt:lpstr>PowerPoint Presentation</vt:lpstr>
      <vt:lpstr>Modern day: Cluster analysis</vt:lpstr>
      <vt:lpstr>Modern day: Infographics</vt:lpstr>
      <vt:lpstr>Modern day: Animation with 3D.JS</vt:lpstr>
      <vt:lpstr>PowerPoint Presentation</vt:lpstr>
      <vt:lpstr>Basic R Programming</vt:lpstr>
      <vt:lpstr>PowerPoint Presentation</vt:lpstr>
      <vt:lpstr>PowerPoint Presentation</vt:lpstr>
      <vt:lpstr>What is Data Visualization</vt:lpstr>
      <vt:lpstr>Data -&gt; Easily Understood Pictures</vt:lpstr>
      <vt:lpstr>What are the benefits of Data Visualization?</vt:lpstr>
      <vt:lpstr>Benefits</vt:lpstr>
      <vt:lpstr>Types of data and variables</vt:lpstr>
      <vt:lpstr>Types of data and variables</vt:lpstr>
      <vt:lpstr>Types of data and variables</vt:lpstr>
      <vt:lpstr>Types of data and variables</vt:lpstr>
      <vt:lpstr>Types of data and variables</vt:lpstr>
      <vt:lpstr>Types of data and variables</vt:lpstr>
      <vt:lpstr>Types of data and variables</vt:lpstr>
      <vt:lpstr>Types of data and variables</vt:lpstr>
      <vt:lpstr>Types of data and variables</vt:lpstr>
      <vt:lpstr>Types of data and variables</vt:lpstr>
      <vt:lpstr>Types of data and variables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Data Analysis and Visualization</dc:title>
  <dc:creator>Windows User</dc:creator>
  <cp:lastModifiedBy>Windows User</cp:lastModifiedBy>
  <cp:revision>93</cp:revision>
  <dcterms:created xsi:type="dcterms:W3CDTF">2018-04-09T08:27:58Z</dcterms:created>
  <dcterms:modified xsi:type="dcterms:W3CDTF">2018-07-13T09:19:59Z</dcterms:modified>
</cp:coreProperties>
</file>